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4"/>
  </p:notesMasterIdLst>
  <p:sldIdLst>
    <p:sldId id="304" r:id="rId2"/>
    <p:sldId id="305" r:id="rId3"/>
    <p:sldId id="298" r:id="rId4"/>
    <p:sldId id="299" r:id="rId5"/>
    <p:sldId id="300" r:id="rId6"/>
    <p:sldId id="259" r:id="rId7"/>
    <p:sldId id="261" r:id="rId8"/>
    <p:sldId id="262" r:id="rId9"/>
    <p:sldId id="266" r:id="rId10"/>
    <p:sldId id="263" r:id="rId11"/>
    <p:sldId id="265" r:id="rId12"/>
    <p:sldId id="267" r:id="rId13"/>
    <p:sldId id="302" r:id="rId14"/>
    <p:sldId id="301" r:id="rId15"/>
    <p:sldId id="303" r:id="rId16"/>
    <p:sldId id="268" r:id="rId17"/>
    <p:sldId id="269" r:id="rId18"/>
    <p:sldId id="270" r:id="rId19"/>
    <p:sldId id="271" r:id="rId20"/>
    <p:sldId id="272" r:id="rId21"/>
    <p:sldId id="278" r:id="rId22"/>
    <p:sldId id="273" r:id="rId23"/>
    <p:sldId id="274" r:id="rId24"/>
    <p:sldId id="279" r:id="rId25"/>
    <p:sldId id="280" r:id="rId26"/>
    <p:sldId id="281" r:id="rId27"/>
    <p:sldId id="283" r:id="rId28"/>
    <p:sldId id="282" r:id="rId29"/>
    <p:sldId id="276" r:id="rId30"/>
    <p:sldId id="275" r:id="rId31"/>
    <p:sldId id="284" r:id="rId32"/>
    <p:sldId id="26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13" autoAdjust="0"/>
  </p:normalViewPr>
  <p:slideViewPr>
    <p:cSldViewPr>
      <p:cViewPr>
        <p:scale>
          <a:sx n="56" d="100"/>
          <a:sy n="56" d="100"/>
        </p:scale>
        <p:origin x="-155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CB9095-82C0-4D7D-8CEA-F50BB60A127B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F87909-8E22-468E-83CD-A5E39A2A6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7909-8E22-468E-83CD-A5E39A2A6C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F9826-FF00-49CE-8954-38A6372D44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cup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avacup.ir" TargetMode="External"/><Relationship Id="rId2" Type="http://schemas.openxmlformats.org/officeDocument/2006/relationships/hyperlink" Target="http://www.javacup.i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 Introduction to Java Programming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0771" y="5445224"/>
            <a:ext cx="261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www.javacup.ir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D:\Sadegh\Dropbox\JavaCup\JavaCupExam\Ad\full HD\java-c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6" y="3740547"/>
            <a:ext cx="1360092" cy="18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adegh\Dropbox\JavaCup\JavaCupExam\Ad\full HD\java-cup-tex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68141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9744" y="6165304"/>
            <a:ext cx="1913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Sadegh</a:t>
            </a:r>
            <a:r>
              <a:rPr lang="en-US" dirty="0" smtClean="0"/>
              <a:t> </a:t>
            </a:r>
            <a:r>
              <a:rPr lang="en-US" dirty="0" err="1" smtClean="0"/>
              <a:t>Aliakbary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 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60" name="Picture 4" descr="http://static.howstuffworks.com/gif/car-test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6087543" cy="4565657"/>
          </a:xfrm>
          <a:prstGeom prst="rect">
            <a:avLst/>
          </a:prstGeom>
          <a:noFill/>
        </p:spPr>
      </p:pic>
      <p:pic>
        <p:nvPicPr>
          <p:cNvPr id="19462" name="Picture 6" descr="http://2.bp.blogspot.com/_FuYHZ06Yub8/SwH6atlMhhI/AAAAAAAACVw/EElqt408Siw/s1600/crash_test_landwind_25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1"/>
            <a:ext cx="3000396" cy="450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86304" cy="4389120"/>
          </a:xfrm>
        </p:spPr>
        <p:txBody>
          <a:bodyPr/>
          <a:lstStyle/>
          <a:p>
            <a:r>
              <a:rPr lang="en-US" dirty="0" smtClean="0"/>
              <a:t>Quality should be tested</a:t>
            </a:r>
          </a:p>
          <a:p>
            <a:endParaRPr lang="en-US" dirty="0" smtClean="0"/>
          </a:p>
          <a:p>
            <a:r>
              <a:rPr lang="en-US" dirty="0" smtClean="0"/>
              <a:t>A product is not finalized, before the test</a:t>
            </a:r>
          </a:p>
          <a:p>
            <a:endParaRPr lang="en-US" dirty="0" smtClean="0"/>
          </a:p>
          <a:p>
            <a:r>
              <a:rPr lang="en-US" dirty="0" smtClean="0"/>
              <a:t>Different kinds of test, check different kinds of quality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1506" name="Picture 2" descr="http://www.ics-online.co.uk/quality%20con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8195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are programmers</a:t>
            </a:r>
          </a:p>
          <a:p>
            <a:r>
              <a:rPr lang="en-US" dirty="0" smtClean="0"/>
              <a:t>Programmers produce software</a:t>
            </a:r>
          </a:p>
          <a:p>
            <a:r>
              <a:rPr lang="en-US" dirty="0" smtClean="0"/>
              <a:t>What are characteristics of a good software?</a:t>
            </a:r>
          </a:p>
          <a:p>
            <a:r>
              <a:rPr lang="en-US" dirty="0" smtClean="0"/>
              <a:t>Many parameters. E.g.</a:t>
            </a:r>
          </a:p>
          <a:p>
            <a:pPr lvl="1"/>
            <a:r>
              <a:rPr lang="en-US" dirty="0" smtClean="0"/>
              <a:t>Conformance to requirements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Time </a:t>
            </a:r>
          </a:p>
          <a:p>
            <a:pPr lvl="2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Maintainability</a:t>
            </a:r>
          </a:p>
          <a:p>
            <a:pPr lvl="2"/>
            <a:r>
              <a:rPr lang="en-US" dirty="0" smtClean="0"/>
              <a:t>Changeability</a:t>
            </a:r>
          </a:p>
          <a:p>
            <a:r>
              <a:rPr lang="en-US" dirty="0" smtClean="0"/>
              <a:t>Different kinds of test, check different kinds of quality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in Other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side effects</a:t>
            </a:r>
          </a:p>
          <a:p>
            <a:r>
              <a:rPr lang="en-US" dirty="0" smtClean="0"/>
              <a:t>A damage to the product</a:t>
            </a:r>
          </a:p>
          <a:p>
            <a:pPr lvl="1"/>
            <a:r>
              <a:rPr lang="en-US" dirty="0" smtClean="0"/>
              <a:t>Test of a building</a:t>
            </a:r>
          </a:p>
          <a:p>
            <a:pPr lvl="1"/>
            <a:r>
              <a:rPr lang="en-US" dirty="0" smtClean="0"/>
              <a:t>Test of a car</a:t>
            </a:r>
          </a:p>
          <a:p>
            <a:pPr lvl="1"/>
            <a:r>
              <a:rPr lang="en-US" dirty="0" smtClean="0"/>
              <a:t>Test of a part of a product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6667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9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with Test Side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a sample of the product</a:t>
            </a:r>
          </a:p>
          <a:p>
            <a:r>
              <a:rPr lang="en-US" dirty="0"/>
              <a:t>Simulation</a:t>
            </a:r>
          </a:p>
          <a:p>
            <a:r>
              <a:rPr lang="en-US" dirty="0"/>
              <a:t>Mathematical analysis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software testing</a:t>
            </a:r>
          </a:p>
          <a:p>
            <a:pPr lvl="1"/>
            <a:r>
              <a:rPr lang="en-US" dirty="0" smtClean="0"/>
              <a:t>Along with all of these techniques </a:t>
            </a:r>
          </a:p>
          <a:p>
            <a:pPr lvl="1"/>
            <a:r>
              <a:rPr lang="en-US" dirty="0" smtClean="0"/>
              <a:t>And we can also test the software itself!</a:t>
            </a:r>
          </a:p>
          <a:p>
            <a:pPr lvl="1"/>
            <a:r>
              <a:rPr lang="en-US" dirty="0" smtClean="0"/>
              <a:t>(Usually) no damage to the software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</a:p>
          <a:p>
            <a:pPr lvl="1"/>
            <a:r>
              <a:rPr lang="en-US" dirty="0" smtClean="0"/>
              <a:t>Test the system as a whole</a:t>
            </a:r>
          </a:p>
          <a:p>
            <a:pPr lvl="1"/>
            <a:r>
              <a:rPr lang="en-US" dirty="0" smtClean="0"/>
              <a:t>For performance, correctness and conformance.</a:t>
            </a:r>
          </a:p>
          <a:p>
            <a:r>
              <a:rPr lang="en-US" dirty="0" smtClean="0"/>
              <a:t>Unit Test</a:t>
            </a:r>
          </a:p>
          <a:p>
            <a:pPr lvl="1"/>
            <a:r>
              <a:rPr lang="en-US" dirty="0" smtClean="0"/>
              <a:t>Test the units and modules</a:t>
            </a:r>
          </a:p>
          <a:p>
            <a:pPr lvl="1"/>
            <a:r>
              <a:rPr lang="en-US" dirty="0" smtClean="0"/>
              <a:t>Test of a component</a:t>
            </a:r>
          </a:p>
          <a:p>
            <a:pPr lvl="1"/>
            <a:r>
              <a:rPr lang="en-US" dirty="0" smtClean="0"/>
              <a:t>Test of a class</a:t>
            </a:r>
          </a:p>
          <a:p>
            <a:pPr lvl="1"/>
            <a:r>
              <a:rPr lang="en-US" dirty="0" smtClean="0"/>
              <a:t>Test of a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Test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Manual Test</a:t>
            </a:r>
          </a:p>
          <a:p>
            <a:pPr lvl="1"/>
            <a:r>
              <a:rPr lang="en-US" dirty="0" smtClean="0"/>
              <a:t>Try it!</a:t>
            </a:r>
          </a:p>
          <a:p>
            <a:r>
              <a:rPr lang="en-US" dirty="0" smtClean="0"/>
              <a:t>Test Tools</a:t>
            </a:r>
          </a:p>
          <a:p>
            <a:pPr lvl="1"/>
            <a:r>
              <a:rPr lang="en-US" dirty="0" smtClean="0"/>
              <a:t>Performance Test</a:t>
            </a:r>
          </a:p>
          <a:p>
            <a:pPr lvl="1"/>
            <a:r>
              <a:rPr lang="en-US" dirty="0" smtClean="0"/>
              <a:t>Profiling</a:t>
            </a:r>
          </a:p>
          <a:p>
            <a:pPr lvl="2"/>
            <a:r>
              <a:rPr lang="en-US" dirty="0" err="1" smtClean="0"/>
              <a:t>JProfiler</a:t>
            </a:r>
            <a:r>
              <a:rPr lang="en-US" dirty="0" smtClean="0"/>
              <a:t>, TPTP</a:t>
            </a:r>
          </a:p>
          <a:p>
            <a:pPr lvl="1"/>
            <a:r>
              <a:rPr lang="en-US" dirty="0" smtClean="0"/>
              <a:t>Load Test </a:t>
            </a:r>
          </a:p>
          <a:p>
            <a:pPr lvl="2"/>
            <a:r>
              <a:rPr lang="en-US" dirty="0" err="1" smtClean="0"/>
              <a:t>Jmeter</a:t>
            </a:r>
            <a:endParaRPr lang="en-US" dirty="0" smtClean="0"/>
          </a:p>
          <a:p>
            <a:r>
              <a:rPr lang="en-US" dirty="0" smtClean="0"/>
              <a:t>Test Code</a:t>
            </a:r>
          </a:p>
          <a:p>
            <a:pPr lvl="1"/>
            <a:r>
              <a:rPr lang="en-US" dirty="0" smtClean="0"/>
              <a:t>Unit Tests</a:t>
            </a:r>
          </a:p>
          <a:p>
            <a:r>
              <a:rPr lang="en-US" dirty="0" smtClean="0"/>
              <a:t>Test Teams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Business Code</a:t>
            </a:r>
          </a:p>
          <a:p>
            <a:pPr lvl="1"/>
            <a:r>
              <a:rPr lang="en-US" dirty="0" smtClean="0"/>
              <a:t>The code, written for implementation of a requirement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Test Code</a:t>
            </a:r>
          </a:p>
          <a:p>
            <a:pPr lvl="1"/>
            <a:r>
              <a:rPr lang="en-US" dirty="0" smtClean="0"/>
              <a:t>The code, written for test of an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for the programmer</a:t>
            </a:r>
          </a:p>
          <a:p>
            <a:pPr lvl="1"/>
            <a:r>
              <a:rPr lang="en-US" dirty="0" smtClean="0"/>
              <a:t>Not a test team procedure</a:t>
            </a:r>
          </a:p>
          <a:p>
            <a:pPr lvl="1"/>
            <a:r>
              <a:rPr lang="en-US" dirty="0" smtClean="0"/>
              <a:t>For improving the code quality</a:t>
            </a:r>
          </a:p>
          <a:p>
            <a:pPr lvl="1"/>
            <a:r>
              <a:rPr lang="en-US" dirty="0" smtClean="0"/>
              <a:t>Reduces bugs</a:t>
            </a:r>
          </a:p>
          <a:p>
            <a:r>
              <a:rPr lang="en-US" dirty="0" smtClean="0"/>
              <a:t>Test of units of software </a:t>
            </a:r>
          </a:p>
          <a:p>
            <a:pPr lvl="1"/>
            <a:r>
              <a:rPr lang="en-US" dirty="0" smtClean="0"/>
              <a:t>before the software is completed</a:t>
            </a:r>
          </a:p>
          <a:p>
            <a:pPr lvl="1"/>
            <a:r>
              <a:rPr lang="en-US" dirty="0" smtClean="0"/>
              <a:t>Unit: method, </a:t>
            </a:r>
            <a:r>
              <a:rPr lang="en-US" b="1" dirty="0" smtClean="0"/>
              <a:t>class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rmAutofit/>
          </a:bodyPr>
          <a:lstStyle/>
          <a:p>
            <a:r>
              <a:rPr lang="en-US" dirty="0"/>
              <a:t>Copyright ©2014 </a:t>
            </a:r>
            <a:r>
              <a:rPr lang="en-US" dirty="0" smtClean="0">
                <a:hlinkClick r:id="rId2"/>
              </a:rPr>
              <a:t>JAVACUP.IR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rights reserved. </a:t>
            </a:r>
            <a:endParaRPr lang="en-US" dirty="0" smtClean="0"/>
          </a:p>
          <a:p>
            <a:r>
              <a:rPr lang="en-US" dirty="0" smtClean="0"/>
              <a:t>Redistribution </a:t>
            </a:r>
            <a:r>
              <a:rPr lang="en-US" dirty="0"/>
              <a:t>of </a:t>
            </a:r>
            <a:r>
              <a:rPr lang="en-US" dirty="0" smtClean="0"/>
              <a:t>JAVACUP contents </a:t>
            </a:r>
            <a:r>
              <a:rPr lang="en-US" dirty="0"/>
              <a:t>is not prohibited if </a:t>
            </a:r>
            <a:r>
              <a:rPr lang="en-US" dirty="0" smtClean="0"/>
              <a:t>JAVACUP is clearly </a:t>
            </a:r>
            <a:r>
              <a:rPr lang="en-US" dirty="0"/>
              <a:t>noted as the source in the used case. </a:t>
            </a:r>
            <a:endParaRPr lang="en-US" dirty="0" smtClean="0"/>
          </a:p>
          <a:p>
            <a:r>
              <a:rPr lang="en-US" dirty="0" smtClean="0"/>
              <a:t>JAVACUP </a:t>
            </a:r>
            <a:r>
              <a:rPr lang="en-US" dirty="0"/>
              <a:t>shall </a:t>
            </a:r>
            <a:r>
              <a:rPr lang="en-US" dirty="0" smtClean="0"/>
              <a:t>not </a:t>
            </a:r>
            <a:r>
              <a:rPr lang="en-US" dirty="0"/>
              <a:t>be liable for any errors </a:t>
            </a:r>
            <a:r>
              <a:rPr lang="en-US" dirty="0" smtClean="0"/>
              <a:t>in </a:t>
            </a:r>
            <a:r>
              <a:rPr lang="en-US" dirty="0"/>
              <a:t>the content, or for any actions taken in reliance thereon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Please send your feedback to </a:t>
            </a:r>
            <a:r>
              <a:rPr lang="en-US" dirty="0" smtClean="0">
                <a:hlinkClick r:id="rId3"/>
              </a:rPr>
              <a:t>info@javacup.ir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94" y="1888174"/>
            <a:ext cx="6400800" cy="4898412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757478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Writing main() method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printlns</a:t>
            </a:r>
            <a:endParaRPr lang="en-US" dirty="0" smtClean="0"/>
          </a:p>
          <a:p>
            <a:r>
              <a:rPr lang="en-US" dirty="0" smtClean="0"/>
              <a:t>Drawbacks?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400"/>
            <a:ext cx="8229600" cy="4389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code coupled with business code</a:t>
            </a:r>
          </a:p>
          <a:p>
            <a:pPr lvl="1"/>
            <a:r>
              <a:rPr lang="en-US" dirty="0" smtClean="0"/>
              <a:t>In the same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Written tests are discarded</a:t>
            </a:r>
            <a:endParaRPr lang="fa-I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test at a time</a:t>
            </a:r>
            <a:endParaRPr lang="fa-I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programmer executes the tests himself</a:t>
            </a:r>
            <a:endParaRPr lang="fa-IR" dirty="0" smtClean="0"/>
          </a:p>
          <a:p>
            <a:pPr lvl="1"/>
            <a:r>
              <a:rPr lang="en-US" dirty="0" smtClean="0"/>
              <a:t>Test execution is not automatic</a:t>
            </a:r>
            <a:endParaRPr lang="fa-I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programmer should check the result of each test himself</a:t>
            </a:r>
          </a:p>
          <a:p>
            <a:pPr lvl="1"/>
            <a:r>
              <a:rPr lang="en-US" dirty="0" smtClean="0"/>
              <a:t>The test is passed or failed?</a:t>
            </a:r>
            <a:endParaRPr lang="fa-IR" dirty="0" smtClean="0"/>
          </a:p>
          <a:p>
            <a:pPr lvl="1"/>
            <a:r>
              <a:rPr lang="en-US" dirty="0" smtClean="0"/>
              <a:t>The test result interpretation is not automatic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Unit Test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Repeatable</a:t>
            </a:r>
          </a:p>
          <a:p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Invocation</a:t>
            </a:r>
          </a:p>
          <a:p>
            <a:pPr lvl="1"/>
            <a:r>
              <a:rPr lang="en-US" dirty="0" smtClean="0"/>
              <a:t>Acceptance (Pass/Failure)</a:t>
            </a:r>
          </a:p>
          <a:p>
            <a:endParaRPr lang="en-US" dirty="0" smtClean="0"/>
          </a:p>
          <a:p>
            <a:r>
              <a:rPr lang="en-US" dirty="0" err="1" smtClean="0"/>
              <a:t>JUnit</a:t>
            </a:r>
            <a:r>
              <a:rPr lang="en-US" dirty="0" smtClean="0"/>
              <a:t> helps you write such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JUnit</a:t>
            </a:r>
            <a:r>
              <a:rPr lang="en-US" dirty="0" smtClean="0"/>
              <a:t>, 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72" y="2909902"/>
            <a:ext cx="76314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JUnit</a:t>
            </a:r>
            <a:r>
              <a:rPr lang="en-US" dirty="0" smtClean="0"/>
              <a:t>, The Green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21" y="1976458"/>
            <a:ext cx="757556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96"/>
            <a:ext cx="82296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Testing 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646464"/>
                </a:solidFill>
                <a:latin typeface="Courier New"/>
              </a:rPr>
              <a:t>	@Test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testNormal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[] array = {3,2,1,4};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[] sorted = {1,2,3,4};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Business.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sort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(array);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for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= 0;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&lt;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sorted.</a:t>
            </a:r>
            <a:r>
              <a:rPr lang="en-US" sz="1600" b="1" dirty="0" err="1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++) 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Assert.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assertEquals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(sorted[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], array[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]);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646464"/>
                </a:solidFill>
                <a:latin typeface="Courier New"/>
              </a:rPr>
              <a:t>	@Test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testEmptyArray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[] array = {};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	try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Business.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sort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(array);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}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(Exception e){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Assert.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fail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Assert.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assertNotNull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(array);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Assert.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assertEquals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i="1" dirty="0" err="1" smtClean="0">
                <a:solidFill>
                  <a:srgbClr val="000000"/>
                </a:solidFill>
                <a:latin typeface="Courier New"/>
              </a:rPr>
              <a:t>array.</a:t>
            </a:r>
            <a:r>
              <a:rPr lang="en-US" sz="1600" b="1" i="1" dirty="0" err="1" smtClean="0">
                <a:solidFill>
                  <a:srgbClr val="0000C0"/>
                </a:solidFill>
                <a:latin typeface="Courier New"/>
              </a:rPr>
              <a:t>length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, 0);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pPr>
              <a:buNone/>
            </a:pPr>
            <a:endParaRPr 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57422" y="2143116"/>
            <a:ext cx="2428892" cy="42862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28794" y="4786322"/>
            <a:ext cx="2428892" cy="42862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28728" y="5357826"/>
            <a:ext cx="2571768" cy="285752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28728" y="5643578"/>
            <a:ext cx="2428892" cy="35719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assertNull</a:t>
            </a:r>
            <a:r>
              <a:rPr lang="en-US" sz="2400" dirty="0" smtClean="0"/>
              <a:t>(x)</a:t>
            </a:r>
            <a:endParaRPr lang="fa-IR" sz="2400" dirty="0" smtClean="0"/>
          </a:p>
          <a:p>
            <a:r>
              <a:rPr lang="en-US" sz="2400" dirty="0" err="1" smtClean="0"/>
              <a:t>assertNotNull</a:t>
            </a:r>
            <a:r>
              <a:rPr lang="en-US" sz="2400" dirty="0" smtClean="0"/>
              <a:t>(x)</a:t>
            </a:r>
            <a:endParaRPr lang="fa-IR" sz="2400" dirty="0" smtClean="0"/>
          </a:p>
          <a:p>
            <a:r>
              <a:rPr lang="en-US" sz="2400" dirty="0" err="1" smtClean="0"/>
              <a:t>assertTrue</a:t>
            </a:r>
            <a:r>
              <a:rPr lang="en-US" sz="2400" dirty="0" smtClean="0"/>
              <a:t>(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x)</a:t>
            </a:r>
            <a:endParaRPr lang="fa-IR" sz="2400" dirty="0" smtClean="0"/>
          </a:p>
          <a:p>
            <a:r>
              <a:rPr lang="en-US" sz="2400" dirty="0" err="1" smtClean="0"/>
              <a:t>assertFalse</a:t>
            </a:r>
            <a:r>
              <a:rPr lang="en-US" sz="2400" dirty="0" smtClean="0"/>
              <a:t>(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x)</a:t>
            </a:r>
          </a:p>
          <a:p>
            <a:r>
              <a:rPr lang="en-US" sz="2400" dirty="0" err="1" smtClean="0"/>
              <a:t>assertEquals</a:t>
            </a:r>
            <a:r>
              <a:rPr lang="en-US" sz="2400" dirty="0" smtClean="0"/>
              <a:t>(x, y)</a:t>
            </a:r>
          </a:p>
          <a:p>
            <a:pPr lvl="1"/>
            <a:r>
              <a:rPr lang="en-US" sz="1700" dirty="0" smtClean="0"/>
              <a:t>Uses </a:t>
            </a:r>
            <a:r>
              <a:rPr lang="en-US" sz="1700" dirty="0" err="1" smtClean="0"/>
              <a:t>x.equals</a:t>
            </a:r>
            <a:r>
              <a:rPr lang="en-US" sz="1700" dirty="0" smtClean="0"/>
              <a:t>(y)</a:t>
            </a:r>
            <a:endParaRPr lang="fa-IR" sz="1700" dirty="0" smtClean="0"/>
          </a:p>
          <a:p>
            <a:r>
              <a:rPr lang="en-US" sz="2400" dirty="0" err="1" smtClean="0"/>
              <a:t>assertSame</a:t>
            </a:r>
            <a:r>
              <a:rPr lang="en-US" sz="2400" dirty="0" smtClean="0"/>
              <a:t>(x, y) </a:t>
            </a:r>
          </a:p>
          <a:p>
            <a:pPr lvl="1"/>
            <a:r>
              <a:rPr lang="en-US" sz="2100" dirty="0" smtClean="0"/>
              <a:t>Uses x ==y</a:t>
            </a:r>
          </a:p>
          <a:p>
            <a:r>
              <a:rPr lang="en-US" sz="2400" dirty="0" err="1" smtClean="0"/>
              <a:t>assertNotSame</a:t>
            </a:r>
            <a:endParaRPr lang="en-US" sz="2400" dirty="0" smtClean="0"/>
          </a:p>
          <a:p>
            <a:r>
              <a:rPr lang="en-US" sz="2400" dirty="0" smtClean="0"/>
              <a:t>fail()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@Test</a:t>
            </a:r>
          </a:p>
          <a:p>
            <a:r>
              <a:rPr lang="en-US" dirty="0" smtClean="0"/>
              <a:t>@Before</a:t>
            </a:r>
          </a:p>
          <a:p>
            <a:r>
              <a:rPr lang="en-US" dirty="0" smtClean="0"/>
              <a:t>@After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BeforeClass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AfterClass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35862"/>
            <a:ext cx="5105400" cy="51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Unit Test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Automated</a:t>
            </a:r>
          </a:p>
          <a:p>
            <a:r>
              <a:rPr lang="en-US" sz="2800" dirty="0" smtClean="0"/>
              <a:t>Through</a:t>
            </a:r>
          </a:p>
          <a:p>
            <a:r>
              <a:rPr lang="en-US" sz="2800" dirty="0" smtClean="0"/>
              <a:t>Repeatable</a:t>
            </a:r>
          </a:p>
          <a:p>
            <a:r>
              <a:rPr lang="en-US" sz="2800" dirty="0" smtClean="0"/>
              <a:t>Independence</a:t>
            </a:r>
          </a:p>
          <a:p>
            <a:r>
              <a:rPr lang="en-US" sz="2800" dirty="0" smtClean="0"/>
              <a:t>Professional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Programming Language</a:t>
            </a:r>
          </a:p>
          <a:p>
            <a:r>
              <a:rPr lang="en-US" dirty="0" smtClean="0"/>
              <a:t>Principles of Object Oriented Programming</a:t>
            </a:r>
          </a:p>
          <a:p>
            <a:pPr lvl="1"/>
            <a:r>
              <a:rPr lang="en-US" dirty="0" smtClean="0"/>
              <a:t>Characteristics of objects</a:t>
            </a:r>
          </a:p>
          <a:p>
            <a:pPr lvl="1"/>
            <a:r>
              <a:rPr lang="en-US" dirty="0" smtClean="0"/>
              <a:t>Encapsulation</a:t>
            </a:r>
          </a:p>
          <a:p>
            <a:r>
              <a:rPr lang="en-US" dirty="0" smtClean="0"/>
              <a:t>Objects in memory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Stack</a:t>
            </a:r>
          </a:p>
          <a:p>
            <a:r>
              <a:rPr lang="en-US" dirty="0" smtClean="0"/>
              <a:t>Parameter Passing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Driven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First Development</a:t>
            </a:r>
          </a:p>
          <a:p>
            <a:r>
              <a:rPr lang="en-US" dirty="0" smtClean="0"/>
              <a:t>Before writing a code, write the tests!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en-US" dirty="0" smtClean="0"/>
              <a:t>TDD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7162800" cy="51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2" name="Picture 4" descr="C:\Users\Zahra\Desktop\the-en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390650"/>
            <a:ext cx="66040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 and Cleanup</a:t>
            </a:r>
          </a:p>
          <a:p>
            <a:pPr lvl="1"/>
            <a:r>
              <a:rPr lang="en-US" dirty="0" smtClean="0"/>
              <a:t>Constructor</a:t>
            </a:r>
          </a:p>
          <a:p>
            <a:pPr lvl="1"/>
            <a:r>
              <a:rPr lang="en-US" dirty="0" smtClean="0"/>
              <a:t>finalize()</a:t>
            </a:r>
          </a:p>
          <a:p>
            <a:pPr lvl="1"/>
            <a:r>
              <a:rPr lang="en-US" dirty="0" smtClean="0"/>
              <a:t>Order of initialization</a:t>
            </a:r>
          </a:p>
          <a:p>
            <a:pPr lvl="2"/>
            <a:r>
              <a:rPr lang="en-US" dirty="0" smtClean="0"/>
              <a:t>Initialization blocks</a:t>
            </a:r>
          </a:p>
          <a:p>
            <a:r>
              <a:rPr lang="en-US" dirty="0" smtClean="0"/>
              <a:t>Access </a:t>
            </a:r>
            <a:r>
              <a:rPr lang="en-US" dirty="0" err="1" smtClean="0"/>
              <a:t>specifiers</a:t>
            </a:r>
            <a:endParaRPr lang="en-US" dirty="0" smtClean="0"/>
          </a:p>
          <a:p>
            <a:pPr lvl="1"/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Package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</a:t>
            </a:r>
          </a:p>
          <a:p>
            <a:r>
              <a:rPr lang="en-US" dirty="0"/>
              <a:t>Static</a:t>
            </a:r>
          </a:p>
          <a:p>
            <a:r>
              <a:rPr lang="en-US" dirty="0"/>
              <a:t>The </a:t>
            </a:r>
            <a:r>
              <a:rPr lang="en-US" b="1" i="1" dirty="0"/>
              <a:t>this</a:t>
            </a:r>
            <a:r>
              <a:rPr lang="en-US" dirty="0"/>
              <a:t> reference</a:t>
            </a:r>
          </a:p>
          <a:p>
            <a:r>
              <a:rPr lang="en-US" dirty="0" smtClean="0"/>
              <a:t>Method overloading</a:t>
            </a:r>
          </a:p>
          <a:p>
            <a:r>
              <a:rPr lang="en-US" dirty="0" err="1" smtClean="0"/>
              <a:t>toString</a:t>
            </a:r>
            <a:r>
              <a:rPr lang="en-US" dirty="0" smtClean="0"/>
              <a:t>()</a:t>
            </a:r>
          </a:p>
          <a:p>
            <a:r>
              <a:rPr lang="en-US" dirty="0" smtClean="0"/>
              <a:t>equals()</a:t>
            </a:r>
            <a:endParaRPr lang="en-US" dirty="0"/>
          </a:p>
          <a:p>
            <a:r>
              <a:rPr lang="en-US" dirty="0" smtClean="0"/>
              <a:t>Refactoring</a:t>
            </a:r>
            <a:endParaRPr lang="en-US" dirty="0"/>
          </a:p>
          <a:p>
            <a:pPr lvl="1"/>
            <a:r>
              <a:rPr lang="en-US" dirty="0" smtClean="0"/>
              <a:t>Bad smells</a:t>
            </a:r>
          </a:p>
          <a:p>
            <a:pPr lvl="1"/>
            <a:r>
              <a:rPr lang="en-US" dirty="0" smtClean="0"/>
              <a:t>Refactoring 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Quality </a:t>
            </a:r>
          </a:p>
          <a:p>
            <a:r>
              <a:rPr lang="en-US" dirty="0" smtClean="0"/>
              <a:t>Characteristic of a good software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Unit Testing</a:t>
            </a:r>
          </a:p>
          <a:p>
            <a:r>
              <a:rPr lang="en-US" dirty="0" smtClean="0"/>
              <a:t>Refactoring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producer should ensure about the quality of the products</a:t>
            </a:r>
          </a:p>
          <a:p>
            <a:r>
              <a:rPr lang="en-US" dirty="0" smtClean="0"/>
              <a:t>Quality Control</a:t>
            </a:r>
          </a:p>
          <a:p>
            <a:r>
              <a:rPr lang="en-US" dirty="0" smtClean="0"/>
              <a:t>Any business, any product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static.howstuffworks.com/gif/spoon-taste-foo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810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JAVACUP.ir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Contents redistribution is allowed if JAVACUP is noted as the 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9826-FF00-49CE-8954-38A6372D44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457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4698194</TotalTime>
  <Words>988</Words>
  <Application>Microsoft Office PowerPoint</Application>
  <PresentationFormat>On-screen Show (4:3)</PresentationFormat>
  <Paragraphs>289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An Introduction to Java Programming</vt:lpstr>
      <vt:lpstr>PowerPoint Presentation</vt:lpstr>
      <vt:lpstr>Review</vt:lpstr>
      <vt:lpstr>Review (2)</vt:lpstr>
      <vt:lpstr>Review (3)</vt:lpstr>
      <vt:lpstr>Agenda</vt:lpstr>
      <vt:lpstr>Quality of Product</vt:lpstr>
      <vt:lpstr>A Cook</vt:lpstr>
      <vt:lpstr>In surgery</vt:lpstr>
      <vt:lpstr>A Car Maker</vt:lpstr>
      <vt:lpstr>Quality Control</vt:lpstr>
      <vt:lpstr>Software Quality</vt:lpstr>
      <vt:lpstr>Test in Other Industries</vt:lpstr>
      <vt:lpstr>Test Side Effects</vt:lpstr>
      <vt:lpstr>What to do with Test Side Effects?</vt:lpstr>
      <vt:lpstr>Test Target</vt:lpstr>
      <vt:lpstr>How to Test Software</vt:lpstr>
      <vt:lpstr>Test Code</vt:lpstr>
      <vt:lpstr>Unit Testing</vt:lpstr>
      <vt:lpstr>Classical Unit Testing</vt:lpstr>
      <vt:lpstr>Drawbacks</vt:lpstr>
      <vt:lpstr>A Good Unit Test Code</vt:lpstr>
      <vt:lpstr>JUnit, First Example</vt:lpstr>
      <vt:lpstr>JUnit, The Green Bar</vt:lpstr>
      <vt:lpstr>PowerPoint Presentation</vt:lpstr>
      <vt:lpstr>Assertions</vt:lpstr>
      <vt:lpstr>Annotations</vt:lpstr>
      <vt:lpstr>PowerPoint Presentation</vt:lpstr>
      <vt:lpstr>A Good Unit Test is</vt:lpstr>
      <vt:lpstr>Test Driven Development</vt:lpstr>
      <vt:lpstr>TDD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Programming in Java</dc:title>
  <dc:creator>userh</dc:creator>
  <cp:lastModifiedBy>sadegh</cp:lastModifiedBy>
  <cp:revision>2994</cp:revision>
  <dcterms:created xsi:type="dcterms:W3CDTF">2010-10-08T10:52:50Z</dcterms:created>
  <dcterms:modified xsi:type="dcterms:W3CDTF">2013-12-10T07:59:47Z</dcterms:modified>
</cp:coreProperties>
</file>