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sldIdLst>
    <p:sldId id="256" r:id="rId2"/>
    <p:sldId id="388" r:id="rId3"/>
    <p:sldId id="401" r:id="rId4"/>
    <p:sldId id="400" r:id="rId5"/>
    <p:sldId id="402" r:id="rId6"/>
    <p:sldId id="392" r:id="rId7"/>
    <p:sldId id="396" r:id="rId8"/>
    <p:sldId id="39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BEC"/>
    <a:srgbClr val="218F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75683" autoAdjust="0"/>
  </p:normalViewPr>
  <p:slideViewPr>
    <p:cSldViewPr>
      <p:cViewPr varScale="1">
        <p:scale>
          <a:sx n="65" d="100"/>
          <a:sy n="65" d="100"/>
        </p:scale>
        <p:origin x="66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289EC-D0F9-42BA-9837-EB79F3B5D29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92A84-B271-4996-88A0-2F83FECD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8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2A84-B271-4996-88A0-2F83FECD33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5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 rtl="1">
              <a:buNone/>
              <a:defRPr sz="1800" b="1">
                <a:solidFill>
                  <a:schemeClr val="tx2"/>
                </a:solidFill>
                <a:cs typeface="B Titr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762000"/>
          </a:xfrm>
        </p:spPr>
        <p:txBody>
          <a:bodyPr>
            <a:normAutofit/>
          </a:bodyPr>
          <a:lstStyle>
            <a:lvl1pPr>
              <a:defRPr sz="3600" cap="none" baseline="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763000" cy="5334000"/>
          </a:xfrm>
        </p:spPr>
        <p:txBody>
          <a:bodyPr>
            <a:normAutofit/>
          </a:bodyPr>
          <a:lstStyle>
            <a:lvl1pPr marL="274320" indent="-274320">
              <a:lnSpc>
                <a:spcPct val="130000"/>
              </a:lnSpc>
              <a:spcBef>
                <a:spcPts val="800"/>
              </a:spcBef>
              <a:buFont typeface="Wingdings" panose="05000000000000000000" pitchFamily="2" charset="2"/>
              <a:buChar char=""/>
              <a:defRPr sz="3200">
                <a:cs typeface="B Nazanin" pitchFamily="2" charset="-78"/>
              </a:defRPr>
            </a:lvl1pPr>
            <a:lvl2pPr>
              <a:lnSpc>
                <a:spcPct val="130000"/>
              </a:lnSpc>
              <a:defRPr sz="2800">
                <a:cs typeface="B Nazanin" pitchFamily="2" charset="-78"/>
              </a:defRPr>
            </a:lvl2pPr>
            <a:lvl3pPr>
              <a:lnSpc>
                <a:spcPct val="130000"/>
              </a:lnSpc>
              <a:defRPr sz="2400">
                <a:cs typeface="B Nazanin" pitchFamily="2" charset="-78"/>
              </a:defRPr>
            </a:lvl3pPr>
            <a:lvl4pPr>
              <a:lnSpc>
                <a:spcPct val="130000"/>
              </a:lnSpc>
              <a:defRPr sz="2400">
                <a:cs typeface="B Nazanin" pitchFamily="2" charset="-78"/>
              </a:defRPr>
            </a:lvl4pPr>
            <a:lvl5pPr>
              <a:lnSpc>
                <a:spcPct val="130000"/>
              </a:lnSpc>
              <a:defRPr sz="2000">
                <a:cs typeface="B Nazanin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52400" y="9906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12"/>
          <p:cNvSpPr txBox="1">
            <a:spLocks/>
          </p:cNvSpPr>
          <p:nvPr userDrawn="1"/>
        </p:nvSpPr>
        <p:spPr>
          <a:xfrm>
            <a:off x="5562600" y="6492240"/>
            <a:ext cx="2514600" cy="365760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پروژه دوم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  <p:sp>
        <p:nvSpPr>
          <p:cNvPr id="6" name="Footer Placeholder 12"/>
          <p:cNvSpPr txBox="1">
            <a:spLocks/>
          </p:cNvSpPr>
          <p:nvPr userDrawn="1"/>
        </p:nvSpPr>
        <p:spPr>
          <a:xfrm>
            <a:off x="2819400" y="6492240"/>
            <a:ext cx="2590800" cy="365760"/>
          </a:xfrm>
          <a:prstGeom prst="rect">
            <a:avLst/>
          </a:prstGeom>
        </p:spPr>
        <p:txBody>
          <a:bodyPr vert="horz" rtlCol="0"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aliakbary@asta.ir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152400" y="6477000"/>
            <a:ext cx="8763000" cy="1"/>
          </a:xfrm>
          <a:prstGeom prst="line">
            <a:avLst/>
          </a:prstGeom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2"/>
          <p:cNvSpPr txBox="1">
            <a:spLocks/>
          </p:cNvSpPr>
          <p:nvPr userDrawn="1"/>
        </p:nvSpPr>
        <p:spPr>
          <a:xfrm>
            <a:off x="457200" y="6492240"/>
            <a:ext cx="1828800" cy="365760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انجمن </a:t>
            </a:r>
            <a:r>
              <a:rPr kumimoji="0" lang="fa-I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جاواکاپ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86800" y="6400800"/>
            <a:ext cx="457199" cy="457200"/>
          </a:xfrm>
          <a:prstGeom prst="rect">
            <a:avLst/>
          </a:prstGeom>
        </p:spPr>
        <p:txBody>
          <a:bodyPr vert="horz" bIns="0" rtlCol="0" anchor="ctr"/>
          <a:lstStyle>
            <a:defPPr>
              <a:defRPr lang="ar-SA"/>
            </a:defPPr>
            <a:lvl1pPr algn="r" rtl="1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>
                    <a:tint val="95000"/>
                  </a:schemeClr>
                </a:solidFill>
                <a:latin typeface="Arial" charset="0"/>
                <a:ea typeface="+mn-ea"/>
                <a:cs typeface="B Titr" pitchFamily="2" charset="-7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5DE069-895B-4DE0-BABE-F123686C0279}" type="slidenum">
              <a:rPr kumimoji="0" lang="ar-SA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B Titr" pitchFamily="2" charset="-78"/>
              </a:rPr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B Titr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44" y="6565367"/>
            <a:ext cx="736156" cy="2926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100" y="6271260"/>
            <a:ext cx="419100" cy="58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r">
              <a:buNone/>
              <a:defRPr sz="3000" b="1" cap="none" baseline="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3962400" cy="5486400"/>
          </a:xfrm>
        </p:spPr>
        <p:txBody>
          <a:bodyPr/>
          <a:lstStyle>
            <a:lvl1pPr>
              <a:defRPr>
                <a:cs typeface="B Nazanin" pitchFamily="2" charset="-78"/>
              </a:defRPr>
            </a:lvl1pPr>
            <a:lvl2pPr>
              <a:defRPr>
                <a:cs typeface="B Nazanin" pitchFamily="2" charset="-78"/>
              </a:defRPr>
            </a:lvl2pPr>
            <a:lvl3pPr>
              <a:defRPr>
                <a:cs typeface="B Nazanin" pitchFamily="2" charset="-78"/>
              </a:defRPr>
            </a:lvl3pPr>
            <a:lvl4pPr>
              <a:defRPr>
                <a:cs typeface="B Nazanin" pitchFamily="2" charset="-78"/>
              </a:defRPr>
            </a:lvl4pPr>
            <a:lvl5pPr>
              <a:defRPr>
                <a:cs typeface="B Nazanin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24400" y="1143000"/>
            <a:ext cx="4191000" cy="5486400"/>
          </a:xfrm>
        </p:spPr>
        <p:txBody>
          <a:bodyPr/>
          <a:lstStyle>
            <a:lvl1pPr>
              <a:defRPr>
                <a:cs typeface="B Nazanin" pitchFamily="2" charset="-78"/>
              </a:defRPr>
            </a:lvl1pPr>
            <a:lvl2pPr>
              <a:defRPr>
                <a:cs typeface="B Nazanin" pitchFamily="2" charset="-78"/>
              </a:defRPr>
            </a:lvl2pPr>
            <a:lvl3pPr>
              <a:defRPr>
                <a:cs typeface="B Nazanin" pitchFamily="2" charset="-78"/>
              </a:defRPr>
            </a:lvl3pPr>
            <a:lvl4pPr>
              <a:defRPr>
                <a:cs typeface="B Nazanin" pitchFamily="2" charset="-78"/>
              </a:defRPr>
            </a:lvl4pPr>
            <a:lvl5pPr>
              <a:defRPr>
                <a:cs typeface="B Nazanin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762000"/>
          </a:xfrm>
        </p:spPr>
        <p:txBody>
          <a:bodyPr>
            <a:normAutofit/>
          </a:bodyPr>
          <a:lstStyle>
            <a:lvl1pPr>
              <a:defRPr sz="360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9906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Oval 3"/>
          <p:cNvSpPr/>
          <p:nvPr userDrawn="1"/>
        </p:nvSpPr>
        <p:spPr>
          <a:xfrm>
            <a:off x="8686800" y="6400800"/>
            <a:ext cx="457200" cy="45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rtl="1" eaLnBrk="1" latinLnBrk="0" hangingPunct="1">
        <a:spcBef>
          <a:spcPct val="0"/>
        </a:spcBef>
        <a:buNone/>
        <a:defRPr kumimoji="0" sz="3000" b="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پروژه دوم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صادق</a:t>
            </a:r>
            <a:r>
              <a:rPr lang="fa-IR" sz="2400" dirty="0">
                <a:solidFill>
                  <a:schemeClr val="tx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 علی‌اکبری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38400" y="772638"/>
            <a:ext cx="6172200" cy="18943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B Titr" pitchFamily="2" charset="-78"/>
              </a:defRPr>
            </a:lvl1pPr>
          </a:lstStyle>
          <a:p>
            <a:r>
              <a:rPr lang="fa-IR" dirty="0" smtClean="0">
                <a:solidFill>
                  <a:schemeClr val="accent4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انجمن جاواکاپ تقدیم </a:t>
            </a:r>
            <a:r>
              <a:rPr lang="fa-IR" dirty="0" err="1" smtClean="0">
                <a:solidFill>
                  <a:schemeClr val="accent4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می‌کند</a:t>
            </a:r>
            <a:endParaRPr lang="fa-IR" dirty="0" smtClean="0">
              <a:solidFill>
                <a:schemeClr val="accent4">
                  <a:lumMod val="50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endParaRPr lang="fa-IR" dirty="0" smtClean="0">
              <a:solidFill>
                <a:schemeClr val="tx2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  <a:p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دوره برنامه‌نويسی جاوا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26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یادآوری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sz="3600" dirty="0"/>
              <a:t>موضوع </a:t>
            </a:r>
            <a:r>
              <a:rPr lang="fa-IR" sz="3600" dirty="0" smtClean="0"/>
              <a:t>پروژه: </a:t>
            </a:r>
            <a:r>
              <a:rPr lang="fa-IR" sz="3600" dirty="0" err="1" smtClean="0"/>
              <a:t>نرم‌افزاری</a:t>
            </a:r>
            <a:r>
              <a:rPr lang="fa-IR" sz="3600" dirty="0" smtClean="0"/>
              <a:t> برای مدیریت یک کتابخانه عمومی</a:t>
            </a:r>
          </a:p>
          <a:p>
            <a:r>
              <a:rPr lang="fa-IR" sz="3600" dirty="0" smtClean="0"/>
              <a:t>مدیریت کتاب‌ها و اعضای کتابخانه</a:t>
            </a:r>
          </a:p>
          <a:p>
            <a:pPr lvl="1"/>
            <a:r>
              <a:rPr lang="fa-IR" sz="3200" dirty="0" smtClean="0"/>
              <a:t>امکان تعريف و ویرایش کتاب‌ها</a:t>
            </a:r>
          </a:p>
          <a:p>
            <a:pPr lvl="1"/>
            <a:r>
              <a:rPr lang="fa-IR" sz="3200" dirty="0" smtClean="0"/>
              <a:t>امکان ثبت و ویرایش اعضا</a:t>
            </a:r>
          </a:p>
          <a:p>
            <a:pPr lvl="1"/>
            <a:r>
              <a:rPr lang="fa-IR" sz="3200" dirty="0" smtClean="0"/>
              <a:t>امکان امانت و عودت کتاب</a:t>
            </a:r>
          </a:p>
          <a:p>
            <a:pPr lvl="1"/>
            <a:r>
              <a:rPr lang="fa-IR" sz="3200" dirty="0" smtClean="0"/>
              <a:t>و ...</a:t>
            </a:r>
          </a:p>
          <a:p>
            <a:r>
              <a:rPr lang="fa-IR" sz="3600" dirty="0" smtClean="0"/>
              <a:t>مرحله اول پروژه: امکانات مدیریت اعضا را </a:t>
            </a:r>
            <a:r>
              <a:rPr lang="fa-IR" sz="3600" dirty="0" err="1" smtClean="0"/>
              <a:t>پیاده‌سازی</a:t>
            </a:r>
            <a:r>
              <a:rPr lang="fa-IR" sz="3600" dirty="0" smtClean="0"/>
              <a:t> کردیم</a:t>
            </a:r>
          </a:p>
          <a:p>
            <a:pPr lvl="1"/>
            <a:r>
              <a:rPr lang="fa-IR" b="1" dirty="0"/>
              <a:t>ثبت</a:t>
            </a:r>
            <a:r>
              <a:rPr lang="fa-IR" dirty="0"/>
              <a:t>، </a:t>
            </a:r>
            <a:r>
              <a:rPr lang="fa-IR" b="1" dirty="0"/>
              <a:t>نمایش</a:t>
            </a:r>
            <a:r>
              <a:rPr lang="fa-IR" dirty="0"/>
              <a:t>، </a:t>
            </a:r>
            <a:r>
              <a:rPr lang="fa-IR" b="1" dirty="0"/>
              <a:t>ویرایش</a:t>
            </a:r>
            <a:r>
              <a:rPr lang="fa-IR" dirty="0"/>
              <a:t> و </a:t>
            </a:r>
            <a:r>
              <a:rPr lang="fa-IR" b="1" dirty="0"/>
              <a:t>حذف</a:t>
            </a:r>
            <a:r>
              <a:rPr lang="fa-IR" dirty="0"/>
              <a:t> </a:t>
            </a:r>
            <a:r>
              <a:rPr lang="fa-IR" dirty="0" smtClean="0"/>
              <a:t>افراد</a:t>
            </a:r>
          </a:p>
        </p:txBody>
      </p:sp>
      <p:pic>
        <p:nvPicPr>
          <p:cNvPr id="1026" name="Picture 2" descr="http://literature.tabrizu.ac.ir/Images/Content/DSC08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2844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86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مرحله دوم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در این مرحله، هم</a:t>
            </a:r>
            <a:r>
              <a:rPr lang="fa-IR" dirty="0"/>
              <a:t>ی</a:t>
            </a:r>
            <a:r>
              <a:rPr lang="fa-IR" dirty="0" smtClean="0"/>
              <a:t>ن پروژه را گسترش می‌دهیم</a:t>
            </a:r>
          </a:p>
          <a:p>
            <a:r>
              <a:rPr lang="fa-IR" dirty="0" smtClean="0"/>
              <a:t>مفاهیم </a:t>
            </a:r>
            <a:r>
              <a:rPr lang="fa-IR" b="1" dirty="0" err="1" smtClean="0"/>
              <a:t>برنامه‌نویسی</a:t>
            </a:r>
            <a:r>
              <a:rPr lang="fa-IR" b="1" dirty="0" smtClean="0"/>
              <a:t> </a:t>
            </a:r>
            <a:r>
              <a:rPr lang="fa-IR" b="1" dirty="0" err="1" smtClean="0"/>
              <a:t>شیءگرا</a:t>
            </a:r>
            <a:r>
              <a:rPr lang="fa-IR" dirty="0" smtClean="0"/>
              <a:t> را به کار </a:t>
            </a:r>
            <a:r>
              <a:rPr lang="fa-IR" dirty="0" err="1" smtClean="0"/>
              <a:t>می‌بندیم</a:t>
            </a:r>
            <a:endParaRPr lang="fa-IR" dirty="0" smtClean="0"/>
          </a:p>
          <a:p>
            <a:r>
              <a:rPr lang="fa-IR" dirty="0" smtClean="0"/>
              <a:t>از </a:t>
            </a:r>
            <a:r>
              <a:rPr lang="fa-IR" dirty="0" err="1" smtClean="0"/>
              <a:t>مهارت‌های</a:t>
            </a:r>
            <a:r>
              <a:rPr lang="fa-IR" dirty="0" smtClean="0"/>
              <a:t> </a:t>
            </a:r>
            <a:r>
              <a:rPr lang="fa-IR" dirty="0" err="1" smtClean="0"/>
              <a:t>برنامه‌نویسی</a:t>
            </a:r>
            <a:r>
              <a:rPr lang="fa-IR" dirty="0" smtClean="0"/>
              <a:t> جدیدی که آموختیم، بهره </a:t>
            </a:r>
            <a:r>
              <a:rPr lang="fa-IR" dirty="0" err="1" smtClean="0"/>
              <a:t>می‌گیریم</a:t>
            </a:r>
            <a:endParaRPr lang="fa-IR" dirty="0" smtClean="0"/>
          </a:p>
          <a:p>
            <a:r>
              <a:rPr lang="fa-IR" dirty="0" smtClean="0"/>
              <a:t>امکانات جدیدی هم به پروژه اضافه می‌کنیم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048246"/>
            <a:ext cx="3576638" cy="242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7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err="1" smtClean="0"/>
              <a:t>نیازمندی‌های</a:t>
            </a:r>
            <a:r>
              <a:rPr lang="fa-IR" dirty="0" smtClean="0"/>
              <a:t> مرحله دوم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dirty="0" smtClean="0"/>
              <a:t>1- </a:t>
            </a:r>
            <a:r>
              <a:rPr lang="fa-IR" b="1" dirty="0" smtClean="0"/>
              <a:t>تکمیل</a:t>
            </a:r>
            <a:r>
              <a:rPr lang="fa-IR" dirty="0" smtClean="0"/>
              <a:t> امکانات برنامه:</a:t>
            </a:r>
          </a:p>
          <a:p>
            <a:pPr lvl="1"/>
            <a:r>
              <a:rPr lang="fa-IR" dirty="0" smtClean="0"/>
              <a:t>مدیریت </a:t>
            </a:r>
            <a:r>
              <a:rPr lang="fa-IR" dirty="0" err="1" smtClean="0"/>
              <a:t>کتاب‌ها</a:t>
            </a:r>
            <a:r>
              <a:rPr lang="fa-IR" dirty="0" smtClean="0"/>
              <a:t> هم </a:t>
            </a:r>
            <a:r>
              <a:rPr lang="fa-IR" dirty="0" err="1" smtClean="0"/>
              <a:t>پیاده‌سازی</a:t>
            </a:r>
            <a:r>
              <a:rPr lang="fa-IR" dirty="0" smtClean="0"/>
              <a:t> </a:t>
            </a:r>
            <a:r>
              <a:rPr lang="fa-IR" dirty="0"/>
              <a:t>شود (</a:t>
            </a:r>
            <a:r>
              <a:rPr lang="fa-IR" sz="2600" dirty="0"/>
              <a:t>ثبت، نمایش، ویرایش و حذف </a:t>
            </a:r>
            <a:r>
              <a:rPr lang="fa-IR" sz="2600" dirty="0" err="1" smtClean="0"/>
              <a:t>کتاب‌ها</a:t>
            </a:r>
            <a:r>
              <a:rPr lang="fa-IR" dirty="0" smtClean="0"/>
              <a:t>)</a:t>
            </a:r>
          </a:p>
          <a:p>
            <a:pPr lvl="1"/>
            <a:r>
              <a:rPr lang="fa-IR" dirty="0" err="1" smtClean="0"/>
              <a:t>پیاده‌سازی</a:t>
            </a:r>
            <a:r>
              <a:rPr lang="fa-IR" dirty="0" smtClean="0"/>
              <a:t> امکان امانت و بازگرداندن </a:t>
            </a:r>
            <a:r>
              <a:rPr lang="fa-IR" dirty="0" err="1" smtClean="0"/>
              <a:t>کتاب‌ها</a:t>
            </a: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2- استفاده از امکانات </a:t>
            </a:r>
            <a:r>
              <a:rPr lang="fa-IR" b="1" dirty="0" err="1" smtClean="0"/>
              <a:t>شیءگرا</a:t>
            </a:r>
            <a:endParaRPr lang="fa-IR" b="1" dirty="0" smtClean="0"/>
          </a:p>
          <a:p>
            <a:pPr lvl="1"/>
            <a:r>
              <a:rPr lang="fa-IR" dirty="0" smtClean="0"/>
              <a:t>مثلاً: کلاس کتاب</a:t>
            </a:r>
            <a:r>
              <a:rPr lang="fa-IR" dirty="0"/>
              <a:t>،</a:t>
            </a:r>
            <a:r>
              <a:rPr lang="fa-IR" dirty="0" smtClean="0"/>
              <a:t> کلاس عضو و کلاس کتابخانه </a:t>
            </a:r>
            <a:r>
              <a:rPr lang="fa-IR" dirty="0" err="1" smtClean="0"/>
              <a:t>پیاده‌سازی</a:t>
            </a:r>
            <a:r>
              <a:rPr lang="fa-IR" dirty="0" smtClean="0"/>
              <a:t> شوند</a:t>
            </a:r>
          </a:p>
          <a:p>
            <a:pPr marL="0" indent="0">
              <a:buNone/>
            </a:pPr>
            <a:r>
              <a:rPr lang="fa-IR" dirty="0" smtClean="0"/>
              <a:t>3- تولید مستندات مناسب (</a:t>
            </a:r>
            <a:r>
              <a:rPr lang="en-US" dirty="0" err="1" smtClean="0"/>
              <a:t>javadoc</a:t>
            </a:r>
            <a:r>
              <a:rPr lang="fa-IR" dirty="0" smtClean="0"/>
              <a:t>)</a:t>
            </a:r>
          </a:p>
          <a:p>
            <a:pPr marL="0" indent="0">
              <a:buNone/>
            </a:pPr>
            <a:r>
              <a:rPr lang="fa-IR" dirty="0" smtClean="0"/>
              <a:t>4- </a:t>
            </a:r>
            <a:r>
              <a:rPr lang="fa-IR" dirty="0"/>
              <a:t>رعایت </a:t>
            </a:r>
            <a:r>
              <a:rPr lang="fa-IR" dirty="0" smtClean="0"/>
              <a:t>جزئیات</a:t>
            </a:r>
            <a:endParaRPr lang="fa-IR" dirty="0"/>
          </a:p>
          <a:p>
            <a:pPr lvl="1"/>
            <a:r>
              <a:rPr lang="fa-IR" dirty="0" smtClean="0"/>
              <a:t>امکانات و مهارتهایی که یاد گرفتید را مرور کنید و </a:t>
            </a:r>
            <a:r>
              <a:rPr lang="fa-IR" dirty="0" err="1" smtClean="0"/>
              <a:t>آن‌ها</a:t>
            </a:r>
            <a:r>
              <a:rPr lang="fa-IR" dirty="0" smtClean="0"/>
              <a:t> را </a:t>
            </a:r>
            <a:r>
              <a:rPr lang="fa-IR" dirty="0" err="1" smtClean="0"/>
              <a:t>درنظر</a:t>
            </a:r>
            <a:r>
              <a:rPr lang="fa-IR" dirty="0" smtClean="0"/>
              <a:t> بگیرید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9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امکانات برنامه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امکانات </a:t>
            </a:r>
            <a:r>
              <a:rPr lang="en-US" dirty="0" smtClean="0"/>
              <a:t>CRUD</a:t>
            </a:r>
            <a:r>
              <a:rPr lang="fa-IR" dirty="0" smtClean="0"/>
              <a:t> برای اعضا</a:t>
            </a:r>
          </a:p>
          <a:p>
            <a:pPr lvl="1"/>
            <a:r>
              <a:rPr lang="fa-IR" dirty="0" smtClean="0"/>
              <a:t>ثبت، نمایش، ویرایش و حذف (</a:t>
            </a:r>
            <a:r>
              <a:rPr lang="en-US" sz="2400" dirty="0" smtClean="0"/>
              <a:t>Create</a:t>
            </a:r>
            <a:r>
              <a:rPr lang="fa-IR" sz="2400" dirty="0" smtClean="0"/>
              <a:t> ، </a:t>
            </a:r>
            <a:r>
              <a:rPr lang="en-US" sz="2400" dirty="0" smtClean="0"/>
              <a:t>Read</a:t>
            </a:r>
            <a:r>
              <a:rPr lang="fa-IR" sz="2400" dirty="0" smtClean="0"/>
              <a:t> ، </a:t>
            </a:r>
            <a:r>
              <a:rPr lang="en-US" sz="2400" dirty="0" smtClean="0"/>
              <a:t>Update</a:t>
            </a:r>
            <a:r>
              <a:rPr lang="fa-IR" sz="2400" dirty="0" smtClean="0"/>
              <a:t> و </a:t>
            </a:r>
            <a:r>
              <a:rPr lang="en-US" sz="2400" dirty="0" smtClean="0"/>
              <a:t>Delete</a:t>
            </a:r>
            <a:r>
              <a:rPr lang="fa-IR" dirty="0" smtClean="0"/>
              <a:t>)</a:t>
            </a:r>
          </a:p>
          <a:p>
            <a:r>
              <a:rPr lang="fa-IR" dirty="0"/>
              <a:t>امکانات </a:t>
            </a:r>
            <a:r>
              <a:rPr lang="en-US" dirty="0"/>
              <a:t>CRUD</a:t>
            </a:r>
            <a:r>
              <a:rPr lang="fa-IR" dirty="0"/>
              <a:t> برای </a:t>
            </a:r>
            <a:r>
              <a:rPr lang="fa-IR" dirty="0" err="1" smtClean="0"/>
              <a:t>کتاب‌ها</a:t>
            </a:r>
            <a:endParaRPr lang="fa-IR" dirty="0" smtClean="0"/>
          </a:p>
          <a:p>
            <a:r>
              <a:rPr lang="fa-IR" dirty="0" smtClean="0"/>
              <a:t>امانت دادن و بازگرداندن کتاب</a:t>
            </a:r>
            <a:endParaRPr lang="en-US" dirty="0" smtClean="0"/>
          </a:p>
          <a:p>
            <a:r>
              <a:rPr lang="fa-IR" dirty="0" smtClean="0"/>
              <a:t>امکانات تکمیلی</a:t>
            </a:r>
          </a:p>
          <a:p>
            <a:pPr lvl="1"/>
            <a:r>
              <a:rPr lang="fa-IR" dirty="0" smtClean="0"/>
              <a:t>جستجو در </a:t>
            </a:r>
            <a:r>
              <a:rPr lang="fa-IR" dirty="0" err="1" smtClean="0"/>
              <a:t>کتاب‌ها</a:t>
            </a:r>
            <a:endParaRPr lang="fa-IR" dirty="0" smtClean="0"/>
          </a:p>
          <a:p>
            <a:pPr lvl="1"/>
            <a:r>
              <a:rPr lang="fa-IR" dirty="0" smtClean="0"/>
              <a:t>جستجو در اعضا</a:t>
            </a:r>
          </a:p>
          <a:p>
            <a:pPr lvl="1"/>
            <a:r>
              <a:rPr lang="fa-IR" dirty="0" smtClean="0"/>
              <a:t>مشاهده کسانی که «بیش از موعد مقرر» کتابی را نگه </a:t>
            </a:r>
            <a:r>
              <a:rPr lang="fa-IR" dirty="0" err="1" smtClean="0"/>
              <a:t>داشته‌اند</a:t>
            </a:r>
            <a:endParaRPr lang="fa-IR" dirty="0" smtClean="0"/>
          </a:p>
          <a:p>
            <a:pPr lvl="1"/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چند نکته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راهنمایی (پیشنهاد) :</a:t>
            </a:r>
          </a:p>
          <a:p>
            <a:pPr lvl="1"/>
            <a:r>
              <a:rPr lang="fa-IR" sz="3000" dirty="0" smtClean="0"/>
              <a:t>یک آرایه از </a:t>
            </a:r>
            <a:r>
              <a:rPr lang="fa-IR" sz="3000" dirty="0" err="1" smtClean="0"/>
              <a:t>کتاب‌ها</a:t>
            </a:r>
            <a:r>
              <a:rPr lang="fa-IR" sz="3000" dirty="0" smtClean="0"/>
              <a:t> و یک آرایه از افراد (اعضا) ایجاد کنید</a:t>
            </a:r>
          </a:p>
          <a:p>
            <a:pPr lvl="1"/>
            <a:r>
              <a:rPr lang="fa-IR" sz="3000" dirty="0" smtClean="0"/>
              <a:t>این </a:t>
            </a:r>
            <a:r>
              <a:rPr lang="fa-IR" sz="3000" dirty="0" err="1" smtClean="0"/>
              <a:t>آرایه‌ها</a:t>
            </a:r>
            <a:r>
              <a:rPr lang="fa-IR" sz="3000" dirty="0" smtClean="0"/>
              <a:t>، ويژگی‌های کلاس کتابخانه باشند</a:t>
            </a:r>
          </a:p>
          <a:p>
            <a:r>
              <a:rPr lang="fa-IR" dirty="0" smtClean="0"/>
              <a:t>روند اجرای برنامه، مشابه مرحله اول پروژه است</a:t>
            </a:r>
          </a:p>
          <a:p>
            <a:pPr lvl="1"/>
            <a:r>
              <a:rPr lang="fa-IR" dirty="0" smtClean="0"/>
              <a:t>یک برنامه مبتنی بر کنسول</a:t>
            </a:r>
          </a:p>
          <a:p>
            <a:pPr lvl="1"/>
            <a:r>
              <a:rPr lang="fa-IR" dirty="0" smtClean="0"/>
              <a:t>یک منو از امکانات را در اختیار کاربر قرار </a:t>
            </a:r>
            <a:r>
              <a:rPr lang="fa-IR" dirty="0" err="1" smtClean="0"/>
              <a:t>می‌دهد</a:t>
            </a:r>
            <a:endParaRPr lang="fa-IR" dirty="0" smtClean="0"/>
          </a:p>
          <a:p>
            <a:r>
              <a:rPr lang="fa-IR" dirty="0" smtClean="0"/>
              <a:t>همچنان</a:t>
            </a:r>
            <a:r>
              <a:rPr lang="fa-IR" dirty="0"/>
              <a:t>، در ابتدای اجرای برنامه، هیچ عضوی وجود ندارد</a:t>
            </a:r>
          </a:p>
          <a:p>
            <a:pPr lvl="1"/>
            <a:r>
              <a:rPr lang="fa-IR" dirty="0"/>
              <a:t>و با بستن برنامه، همه اطلاعات از بین </a:t>
            </a:r>
            <a:r>
              <a:rPr lang="fa-IR" dirty="0" err="1"/>
              <a:t>می‌رود</a:t>
            </a:r>
            <a:endParaRPr lang="fa-IR" dirty="0"/>
          </a:p>
          <a:p>
            <a:pPr lvl="1"/>
            <a:r>
              <a:rPr lang="fa-IR" dirty="0" smtClean="0"/>
              <a:t>بعدها </a:t>
            </a:r>
            <a:r>
              <a:rPr lang="fa-IR" dirty="0"/>
              <a:t>این مشکل را با امکانات دیگری برطرف خواهیم </a:t>
            </a:r>
            <a:r>
              <a:rPr lang="fa-IR" dirty="0" smtClean="0"/>
              <a:t>کرد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8965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err="1" smtClean="0"/>
              <a:t>حرفه‌ای</a:t>
            </a:r>
            <a:r>
              <a:rPr lang="fa-IR" dirty="0" smtClean="0"/>
              <a:t> باشید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fa-IR" sz="1600" dirty="0" smtClean="0"/>
          </a:p>
          <a:p>
            <a:r>
              <a:rPr lang="fa-IR" dirty="0" smtClean="0"/>
              <a:t>برنامه را چند بار اجرا کنید و </a:t>
            </a:r>
            <a:r>
              <a:rPr lang="fa-IR" dirty="0" err="1" smtClean="0"/>
              <a:t>سناریوهای</a:t>
            </a:r>
            <a:r>
              <a:rPr lang="fa-IR" dirty="0" smtClean="0"/>
              <a:t> مختلف را آزمایش کنید</a:t>
            </a:r>
          </a:p>
          <a:p>
            <a:pPr lvl="1"/>
            <a:r>
              <a:rPr lang="fa-IR" dirty="0" err="1" smtClean="0"/>
              <a:t>برنامه‌ای</a:t>
            </a:r>
            <a:r>
              <a:rPr lang="fa-IR" dirty="0" smtClean="0"/>
              <a:t> </a:t>
            </a:r>
            <a:r>
              <a:rPr lang="fa-IR" dirty="0"/>
              <a:t>که </a:t>
            </a:r>
            <a:r>
              <a:rPr lang="fa-IR" dirty="0" err="1"/>
              <a:t>مفصلاً</a:t>
            </a:r>
            <a:r>
              <a:rPr lang="fa-IR" dirty="0"/>
              <a:t> تست نشده، هنوز کامل </a:t>
            </a:r>
            <a:r>
              <a:rPr lang="fa-IR" dirty="0" smtClean="0"/>
              <a:t>نیست</a:t>
            </a:r>
          </a:p>
          <a:p>
            <a:r>
              <a:rPr lang="fa-IR" dirty="0" smtClean="0"/>
              <a:t>رعایت قواعد و رسومات جاوا</a:t>
            </a:r>
          </a:p>
          <a:p>
            <a:pPr lvl="1"/>
            <a:r>
              <a:rPr lang="fa-IR" dirty="0" smtClean="0"/>
              <a:t>مثلاً: نامگذاری مناسب</a:t>
            </a:r>
            <a:r>
              <a:rPr lang="fa-IR" dirty="0"/>
              <a:t> </a:t>
            </a:r>
            <a:r>
              <a:rPr lang="fa-IR" dirty="0" smtClean="0"/>
              <a:t>(برای </a:t>
            </a:r>
            <a:r>
              <a:rPr lang="fa-IR" dirty="0" err="1" smtClean="0"/>
              <a:t>متغیرها</a:t>
            </a:r>
            <a:r>
              <a:rPr lang="fa-IR" dirty="0" smtClean="0"/>
              <a:t>، </a:t>
            </a:r>
            <a:r>
              <a:rPr lang="fa-IR" dirty="0" err="1" smtClean="0"/>
              <a:t>متدها</a:t>
            </a:r>
            <a:r>
              <a:rPr lang="fa-IR" dirty="0" smtClean="0"/>
              <a:t>، کلاس‌ها و بسته‌ها)</a:t>
            </a:r>
          </a:p>
          <a:p>
            <a:pPr marL="274320" lvl="1">
              <a:spcBef>
                <a:spcPts val="800"/>
              </a:spcBef>
              <a:buSzPct val="70000"/>
              <a:buFont typeface="Wingdings" panose="05000000000000000000" pitchFamily="2" charset="2"/>
              <a:buChar char=""/>
            </a:pPr>
            <a:r>
              <a:rPr lang="fa-IR" sz="3200" dirty="0" err="1"/>
              <a:t>بسته‌بندی</a:t>
            </a:r>
            <a:r>
              <a:rPr lang="fa-IR" sz="3200" dirty="0"/>
              <a:t> مناسب کلاس‌ها</a:t>
            </a:r>
            <a:r>
              <a:rPr lang="en-US" sz="3200" dirty="0"/>
              <a:t> </a:t>
            </a:r>
            <a:r>
              <a:rPr lang="fa-IR" sz="3200" dirty="0"/>
              <a:t>(</a:t>
            </a:r>
            <a:r>
              <a:rPr lang="en-US" sz="3200" dirty="0"/>
              <a:t>package</a:t>
            </a:r>
            <a:r>
              <a:rPr lang="fa-IR" sz="3200" dirty="0"/>
              <a:t>) </a:t>
            </a:r>
          </a:p>
          <a:p>
            <a:r>
              <a:rPr lang="fa-IR" dirty="0" smtClean="0"/>
              <a:t>انتخاب دقیق خواص ويژگی‌ها، </a:t>
            </a:r>
            <a:r>
              <a:rPr lang="fa-IR" dirty="0" err="1" smtClean="0"/>
              <a:t>متدها</a:t>
            </a:r>
            <a:r>
              <a:rPr lang="fa-IR" dirty="0" smtClean="0"/>
              <a:t> و کلاس‌ها</a:t>
            </a:r>
          </a:p>
          <a:p>
            <a:pPr lvl="2" algn="l" rtl="0"/>
            <a:r>
              <a:rPr lang="en-US" sz="2800" dirty="0" smtClean="0"/>
              <a:t>public? static? final? … </a:t>
            </a:r>
            <a:endParaRPr lang="fa-IR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3622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7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پایان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3982</TotalTime>
  <Words>365</Words>
  <Application>Microsoft Office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B Nazanin</vt:lpstr>
      <vt:lpstr>B Titr</vt:lpstr>
      <vt:lpstr>B Traffic</vt:lpstr>
      <vt:lpstr>Calibri</vt:lpstr>
      <vt:lpstr>Century Schoolbook</vt:lpstr>
      <vt:lpstr>IranNastaliq</vt:lpstr>
      <vt:lpstr>Wingdings</vt:lpstr>
      <vt:lpstr>Wingdings 2</vt:lpstr>
      <vt:lpstr>Oriel</vt:lpstr>
      <vt:lpstr>پروژه دوم</vt:lpstr>
      <vt:lpstr>یادآوری</vt:lpstr>
      <vt:lpstr>مرحله دوم</vt:lpstr>
      <vt:lpstr>نیازمندی‌های مرحله دوم</vt:lpstr>
      <vt:lpstr>امکانات برنامه</vt:lpstr>
      <vt:lpstr>چند نکته</vt:lpstr>
      <vt:lpstr>حرفه‌ای باشید</vt:lpstr>
      <vt:lpstr>پایان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</dc:creator>
  <cp:lastModifiedBy>Windows User</cp:lastModifiedBy>
  <cp:revision>781</cp:revision>
  <dcterms:created xsi:type="dcterms:W3CDTF">2006-08-16T00:00:00Z</dcterms:created>
  <dcterms:modified xsi:type="dcterms:W3CDTF">2018-09-23T12:53:09Z</dcterms:modified>
</cp:coreProperties>
</file>