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52" r:id="rId1"/>
  </p:sldMasterIdLst>
  <p:notesMasterIdLst>
    <p:notesMasterId r:id="rId120"/>
  </p:notesMasterIdLst>
  <p:sldIdLst>
    <p:sldId id="256" r:id="rId2"/>
    <p:sldId id="404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43" r:id="rId13"/>
    <p:sldId id="271" r:id="rId14"/>
    <p:sldId id="272" r:id="rId15"/>
    <p:sldId id="340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5" r:id="rId24"/>
    <p:sldId id="286" r:id="rId25"/>
    <p:sldId id="287" r:id="rId26"/>
    <p:sldId id="288" r:id="rId27"/>
    <p:sldId id="322" r:id="rId28"/>
    <p:sldId id="330" r:id="rId29"/>
    <p:sldId id="324" r:id="rId30"/>
    <p:sldId id="325" r:id="rId31"/>
    <p:sldId id="290" r:id="rId32"/>
    <p:sldId id="333" r:id="rId33"/>
    <p:sldId id="342" r:id="rId34"/>
    <p:sldId id="335" r:id="rId35"/>
    <p:sldId id="336" r:id="rId36"/>
    <p:sldId id="337" r:id="rId37"/>
    <p:sldId id="338" r:id="rId38"/>
    <p:sldId id="291" r:id="rId39"/>
    <p:sldId id="344" r:id="rId40"/>
    <p:sldId id="292" r:id="rId41"/>
    <p:sldId id="293" r:id="rId42"/>
    <p:sldId id="294" r:id="rId43"/>
    <p:sldId id="295" r:id="rId44"/>
    <p:sldId id="296" r:id="rId45"/>
    <p:sldId id="298" r:id="rId46"/>
    <p:sldId id="299" r:id="rId47"/>
    <p:sldId id="300" r:id="rId48"/>
    <p:sldId id="301" r:id="rId49"/>
    <p:sldId id="302" r:id="rId50"/>
    <p:sldId id="303" r:id="rId51"/>
    <p:sldId id="305" r:id="rId52"/>
    <p:sldId id="307" r:id="rId53"/>
    <p:sldId id="306" r:id="rId54"/>
    <p:sldId id="308" r:id="rId55"/>
    <p:sldId id="309" r:id="rId56"/>
    <p:sldId id="311" r:id="rId57"/>
    <p:sldId id="312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8" r:id="rId66"/>
    <p:sldId id="331" r:id="rId67"/>
    <p:sldId id="329" r:id="rId68"/>
    <p:sldId id="332" r:id="rId69"/>
    <p:sldId id="346" r:id="rId70"/>
    <p:sldId id="357" r:id="rId71"/>
    <p:sldId id="350" r:id="rId72"/>
    <p:sldId id="360" r:id="rId73"/>
    <p:sldId id="358" r:id="rId74"/>
    <p:sldId id="354" r:id="rId75"/>
    <p:sldId id="355" r:id="rId76"/>
    <p:sldId id="359" r:id="rId77"/>
    <p:sldId id="362" r:id="rId78"/>
    <p:sldId id="364" r:id="rId79"/>
    <p:sldId id="365" r:id="rId80"/>
    <p:sldId id="366" r:id="rId81"/>
    <p:sldId id="367" r:id="rId82"/>
    <p:sldId id="368" r:id="rId83"/>
    <p:sldId id="399" r:id="rId84"/>
    <p:sldId id="400" r:id="rId85"/>
    <p:sldId id="369" r:id="rId86"/>
    <p:sldId id="361" r:id="rId87"/>
    <p:sldId id="380" r:id="rId88"/>
    <p:sldId id="391" r:id="rId89"/>
    <p:sldId id="392" r:id="rId90"/>
    <p:sldId id="394" r:id="rId91"/>
    <p:sldId id="395" r:id="rId92"/>
    <p:sldId id="396" r:id="rId93"/>
    <p:sldId id="397" r:id="rId94"/>
    <p:sldId id="398" r:id="rId95"/>
    <p:sldId id="401" r:id="rId96"/>
    <p:sldId id="370" r:id="rId97"/>
    <p:sldId id="371" r:id="rId98"/>
    <p:sldId id="372" r:id="rId99"/>
    <p:sldId id="373" r:id="rId100"/>
    <p:sldId id="376" r:id="rId101"/>
    <p:sldId id="377" r:id="rId102"/>
    <p:sldId id="378" r:id="rId103"/>
    <p:sldId id="379" r:id="rId104"/>
    <p:sldId id="381" r:id="rId105"/>
    <p:sldId id="382" r:id="rId106"/>
    <p:sldId id="383" r:id="rId107"/>
    <p:sldId id="384" r:id="rId108"/>
    <p:sldId id="385" r:id="rId109"/>
    <p:sldId id="386" r:id="rId110"/>
    <p:sldId id="387" r:id="rId111"/>
    <p:sldId id="388" r:id="rId112"/>
    <p:sldId id="389" r:id="rId113"/>
    <p:sldId id="347" r:id="rId114"/>
    <p:sldId id="345" r:id="rId115"/>
    <p:sldId id="390" r:id="rId116"/>
    <p:sldId id="403" r:id="rId117"/>
    <p:sldId id="321" r:id="rId118"/>
    <p:sldId id="258" r:id="rId1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B9095-82C0-4D7D-8CEA-F50BB60A127B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87909-8E22-468E-83CD-A5E39A2A6C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2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</a:t>
            </a:r>
            <a:r>
              <a:rPr lang="en-US" baseline="0" dirty="0" smtClean="0"/>
              <a:t> a figure to show the architecture!!!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6DBBD-F88D-496D-8FE4-3CFDCE7C43B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7909-8E22-468E-83CD-A5E39A2A6C5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0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JAVACUP.ir</a:t>
            </a:r>
            <a:endParaRPr lang="en-US" dirty="0" smtClean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Contents redistribution is allowed if JAVACUP is noted as the source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6219D-71AA-4579-B8E0-2AE048C75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50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JAVACUP.ir</a:t>
            </a: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6BEF2-4905-44BA-B52A-3FA9F6411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1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Contents redistribution is allowed if JAVACUP is noted as the source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asta.ir/" TargetMode="External"/><Relationship Id="rId2" Type="http://schemas.openxmlformats.org/officeDocument/2006/relationships/hyperlink" Target="http://docs.oracle.com/javaee/6/tutorial/doc/javaeetutorial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it.aut.ac.ir/~bakhshis/" TargetMode="Externa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javacup.i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j2se/1.3/docs/api/java/io/PrintWriter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va.sun.com/j2ee/tutorial/api/javax/servlet/ServletOutputStream.html" TargetMode="Externa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836713"/>
            <a:ext cx="7920880" cy="172819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Enterprise Application Development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210003" y="5138028"/>
            <a:ext cx="2271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Sadegh</a:t>
            </a:r>
            <a:r>
              <a:rPr lang="en-US" sz="2400" dirty="0" smtClean="0"/>
              <a:t> </a:t>
            </a:r>
            <a:r>
              <a:rPr lang="en-US" sz="2400" dirty="0" err="1" smtClean="0"/>
              <a:t>Aliakbary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492896"/>
            <a:ext cx="7920880" cy="1008112"/>
          </a:xfrm>
          <a:prstGeom prst="rect">
            <a:avLst/>
          </a:prstGeom>
        </p:spPr>
        <p:txBody>
          <a:bodyPr vert="horz" anchor="t" anchorCtr="0">
            <a:normAutofit fontScale="925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An Introduction to </a:t>
            </a:r>
            <a:br>
              <a:rPr lang="en-US" sz="4000" dirty="0" smtClean="0"/>
            </a:br>
            <a:r>
              <a:rPr lang="en-US" sz="4000" dirty="0" smtClean="0"/>
              <a:t>Java Enterprise Edition</a:t>
            </a:r>
            <a:endParaRPr lang="en-US" sz="4000" dirty="0"/>
          </a:p>
        </p:txBody>
      </p:sp>
      <p:pic>
        <p:nvPicPr>
          <p:cNvPr id="7" name="Picture 3" descr="D:\Sadegh\Dropbox\JavaCup\JavaCupExam\Ad\full HD\java-cup-tex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504" y="5599693"/>
            <a:ext cx="3210003" cy="12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90134" y="3933056"/>
            <a:ext cx="41107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www.</a:t>
            </a:r>
            <a:r>
              <a:rPr lang="en-US" sz="4800" b="1" dirty="0" smtClean="0"/>
              <a:t>JavaCup</a:t>
            </a:r>
            <a:r>
              <a:rPr lang="en-US" sz="3600" dirty="0" smtClean="0"/>
              <a:t>.ir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Communicating with other systems that carry out tasks (typically data retrieval) on behalf of the application</a:t>
            </a:r>
          </a:p>
          <a:p>
            <a:r>
              <a:rPr lang="en-US" dirty="0" smtClean="0"/>
              <a:t>Database server</a:t>
            </a:r>
          </a:p>
          <a:p>
            <a:r>
              <a:rPr lang="en-US" dirty="0" smtClean="0"/>
              <a:t>Files</a:t>
            </a:r>
          </a:p>
          <a:p>
            <a:r>
              <a:rPr lang="en-US" dirty="0" smtClean="0"/>
              <a:t>Transaction monitor</a:t>
            </a:r>
          </a:p>
          <a:p>
            <a:r>
              <a:rPr lang="en-US" dirty="0" smtClean="0"/>
              <a:t>What is this layer in Facebook?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web.xml =&gt; servlet-mapping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51114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9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web.xml =&gt; filter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904390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8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web.xml =&gt;error pages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5275"/>
            <a:ext cx="6840760" cy="421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4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27544"/>
            <a:ext cx="8229600" cy="4937760"/>
          </a:xfrm>
        </p:spPr>
        <p:txBody>
          <a:bodyPr/>
          <a:lstStyle/>
          <a:p>
            <a:r>
              <a:rPr lang="en-US" dirty="0"/>
              <a:t>Acts as preprocessor to request/response for target servlet</a:t>
            </a:r>
          </a:p>
          <a:p>
            <a:r>
              <a:rPr lang="en-US" dirty="0" smtClean="0"/>
              <a:t>Applications?</a:t>
            </a:r>
          </a:p>
          <a:p>
            <a:pPr lvl="1"/>
            <a:r>
              <a:rPr lang="en-US" dirty="0" smtClean="0"/>
              <a:t>Authentication</a:t>
            </a:r>
          </a:p>
          <a:p>
            <a:pPr lvl="2"/>
            <a:r>
              <a:rPr lang="en-US" dirty="0" smtClean="0"/>
              <a:t>SSO</a:t>
            </a:r>
          </a:p>
          <a:p>
            <a:pPr lvl="1"/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Log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4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Filter Servlets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grpSp>
        <p:nvGrpSpPr>
          <p:cNvPr id="54276" name="Group 12"/>
          <p:cNvGrpSpPr>
            <a:grpSpLocks/>
          </p:cNvGrpSpPr>
          <p:nvPr/>
        </p:nvGrpSpPr>
        <p:grpSpPr bwMode="auto">
          <a:xfrm>
            <a:off x="1987352" y="2348880"/>
            <a:ext cx="1752600" cy="3048000"/>
            <a:chOff x="912" y="1824"/>
            <a:chExt cx="1104" cy="1920"/>
          </a:xfrm>
        </p:grpSpPr>
        <p:sp>
          <p:nvSpPr>
            <p:cNvPr id="54293" name="Rectangle 5"/>
            <p:cNvSpPr>
              <a:spLocks noChangeArrowheads="1"/>
            </p:cNvSpPr>
            <p:nvPr/>
          </p:nvSpPr>
          <p:spPr bwMode="auto">
            <a:xfrm>
              <a:off x="912" y="1824"/>
              <a:ext cx="1104" cy="19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294" name="Text Box 4"/>
            <p:cNvSpPr txBox="1">
              <a:spLocks noChangeArrowheads="1"/>
            </p:cNvSpPr>
            <p:nvPr/>
          </p:nvSpPr>
          <p:spPr bwMode="auto">
            <a:xfrm>
              <a:off x="1008" y="2448"/>
              <a:ext cx="96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Authenticate</a:t>
              </a:r>
              <a:br>
                <a:rPr lang="en-US" sz="1800">
                  <a:solidFill>
                    <a:schemeClr val="bg1"/>
                  </a:solidFill>
                </a:rPr>
              </a:br>
              <a:r>
                <a:rPr lang="en-US" sz="1800">
                  <a:solidFill>
                    <a:schemeClr val="bg1"/>
                  </a:solidFill>
                </a:rPr>
                <a:t>Filter</a:t>
              </a:r>
              <a:br>
                <a:rPr lang="en-US" sz="1800">
                  <a:solidFill>
                    <a:schemeClr val="bg1"/>
                  </a:solidFill>
                </a:rPr>
              </a:br>
              <a:r>
                <a:rPr lang="en-US" sz="1800">
                  <a:solidFill>
                    <a:schemeClr val="bg1"/>
                  </a:solidFill>
                </a:rPr>
                <a:t>Servlet</a:t>
              </a:r>
            </a:p>
          </p:txBody>
        </p:sp>
      </p:grpSp>
      <p:grpSp>
        <p:nvGrpSpPr>
          <p:cNvPr id="54277" name="Group 14"/>
          <p:cNvGrpSpPr>
            <a:grpSpLocks/>
          </p:cNvGrpSpPr>
          <p:nvPr/>
        </p:nvGrpSpPr>
        <p:grpSpPr bwMode="auto">
          <a:xfrm>
            <a:off x="6178352" y="2653680"/>
            <a:ext cx="1524000" cy="1066800"/>
            <a:chOff x="3360" y="1872"/>
            <a:chExt cx="960" cy="720"/>
          </a:xfrm>
        </p:grpSpPr>
        <p:sp>
          <p:nvSpPr>
            <p:cNvPr id="54291" name="Rectangle 6"/>
            <p:cNvSpPr>
              <a:spLocks noChangeArrowheads="1"/>
            </p:cNvSpPr>
            <p:nvPr/>
          </p:nvSpPr>
          <p:spPr bwMode="auto">
            <a:xfrm>
              <a:off x="3360" y="1872"/>
              <a:ext cx="960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292" name="Text Box 7"/>
            <p:cNvSpPr txBox="1">
              <a:spLocks noChangeArrowheads="1"/>
            </p:cNvSpPr>
            <p:nvPr/>
          </p:nvSpPr>
          <p:spPr bwMode="auto">
            <a:xfrm>
              <a:off x="3456" y="2064"/>
              <a:ext cx="768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HttpPage Servlet</a:t>
              </a:r>
            </a:p>
          </p:txBody>
        </p:sp>
      </p:grpSp>
      <p:grpSp>
        <p:nvGrpSpPr>
          <p:cNvPr id="54278" name="Group 15"/>
          <p:cNvGrpSpPr>
            <a:grpSpLocks/>
          </p:cNvGrpSpPr>
          <p:nvPr/>
        </p:nvGrpSpPr>
        <p:grpSpPr bwMode="auto">
          <a:xfrm>
            <a:off x="6787952" y="4177680"/>
            <a:ext cx="1524000" cy="1143000"/>
            <a:chOff x="3984" y="2928"/>
            <a:chExt cx="960" cy="720"/>
          </a:xfrm>
        </p:grpSpPr>
        <p:sp>
          <p:nvSpPr>
            <p:cNvPr id="54289" name="Rectangle 8"/>
            <p:cNvSpPr>
              <a:spLocks noChangeArrowheads="1"/>
            </p:cNvSpPr>
            <p:nvPr/>
          </p:nvSpPr>
          <p:spPr bwMode="auto">
            <a:xfrm>
              <a:off x="3984" y="2928"/>
              <a:ext cx="960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290" name="Text Box 9"/>
            <p:cNvSpPr txBox="1">
              <a:spLocks noChangeArrowheads="1"/>
            </p:cNvSpPr>
            <p:nvPr/>
          </p:nvSpPr>
          <p:spPr bwMode="auto">
            <a:xfrm>
              <a:off x="3984" y="30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VerifyData Servlet</a:t>
              </a:r>
            </a:p>
          </p:txBody>
        </p:sp>
      </p:grpSp>
      <p:grpSp>
        <p:nvGrpSpPr>
          <p:cNvPr id="54279" name="Group 13"/>
          <p:cNvGrpSpPr>
            <a:grpSpLocks/>
          </p:cNvGrpSpPr>
          <p:nvPr/>
        </p:nvGrpSpPr>
        <p:grpSpPr bwMode="auto">
          <a:xfrm>
            <a:off x="4273352" y="2425080"/>
            <a:ext cx="1371600" cy="1676400"/>
            <a:chOff x="2208" y="1824"/>
            <a:chExt cx="864" cy="1056"/>
          </a:xfrm>
        </p:grpSpPr>
        <p:sp>
          <p:nvSpPr>
            <p:cNvPr id="54287" name="Rectangle 10"/>
            <p:cNvSpPr>
              <a:spLocks noChangeArrowheads="1"/>
            </p:cNvSpPr>
            <p:nvPr/>
          </p:nvSpPr>
          <p:spPr bwMode="auto">
            <a:xfrm>
              <a:off x="2208" y="1824"/>
              <a:ext cx="864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288" name="Text Box 11"/>
            <p:cNvSpPr txBox="1">
              <a:spLocks noChangeArrowheads="1"/>
            </p:cNvSpPr>
            <p:nvPr/>
          </p:nvSpPr>
          <p:spPr bwMode="auto">
            <a:xfrm>
              <a:off x="2256" y="2064"/>
              <a:ext cx="76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PageHits</a:t>
              </a:r>
              <a:br>
                <a:rPr lang="en-US" sz="1800">
                  <a:solidFill>
                    <a:schemeClr val="bg1"/>
                  </a:solidFill>
                </a:rPr>
              </a:br>
              <a:r>
                <a:rPr lang="en-US" sz="1800">
                  <a:solidFill>
                    <a:schemeClr val="bg1"/>
                  </a:solidFill>
                </a:rPr>
                <a:t>Filter </a:t>
              </a:r>
              <a:br>
                <a:rPr lang="en-US" sz="1800">
                  <a:solidFill>
                    <a:schemeClr val="bg1"/>
                  </a:solidFill>
                </a:rPr>
              </a:br>
              <a:r>
                <a:rPr lang="en-US" sz="1800">
                  <a:solidFill>
                    <a:schemeClr val="bg1"/>
                  </a:solidFill>
                </a:rPr>
                <a:t>Servlet</a:t>
              </a:r>
            </a:p>
          </p:txBody>
        </p:sp>
      </p:grpSp>
      <p:sp>
        <p:nvSpPr>
          <p:cNvPr id="54280" name="AutoShape 16"/>
          <p:cNvSpPr>
            <a:spLocks noChangeArrowheads="1"/>
          </p:cNvSpPr>
          <p:nvPr/>
        </p:nvSpPr>
        <p:spPr bwMode="auto">
          <a:xfrm>
            <a:off x="768152" y="3110880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4281" name="Text Box 17"/>
          <p:cNvSpPr txBox="1">
            <a:spLocks noChangeArrowheads="1"/>
          </p:cNvSpPr>
          <p:nvPr/>
        </p:nvSpPr>
        <p:spPr bwMode="auto">
          <a:xfrm>
            <a:off x="539552" y="288228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…HttpPage</a:t>
            </a:r>
          </a:p>
        </p:txBody>
      </p:sp>
      <p:sp>
        <p:nvSpPr>
          <p:cNvPr id="54282" name="AutoShape 18"/>
          <p:cNvSpPr>
            <a:spLocks noChangeArrowheads="1"/>
          </p:cNvSpPr>
          <p:nvPr/>
        </p:nvSpPr>
        <p:spPr bwMode="auto">
          <a:xfrm>
            <a:off x="768152" y="4482480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4283" name="Text Box 19"/>
          <p:cNvSpPr txBox="1">
            <a:spLocks noChangeArrowheads="1"/>
          </p:cNvSpPr>
          <p:nvPr/>
        </p:nvSpPr>
        <p:spPr bwMode="auto">
          <a:xfrm>
            <a:off x="539552" y="425388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…VerifyData</a:t>
            </a:r>
          </a:p>
        </p:txBody>
      </p:sp>
      <p:sp>
        <p:nvSpPr>
          <p:cNvPr id="54284" name="AutoShape 20"/>
          <p:cNvSpPr>
            <a:spLocks noChangeArrowheads="1"/>
          </p:cNvSpPr>
          <p:nvPr/>
        </p:nvSpPr>
        <p:spPr bwMode="auto">
          <a:xfrm>
            <a:off x="3739952" y="311088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4285" name="AutoShape 21"/>
          <p:cNvSpPr>
            <a:spLocks noChangeArrowheads="1"/>
          </p:cNvSpPr>
          <p:nvPr/>
        </p:nvSpPr>
        <p:spPr bwMode="auto">
          <a:xfrm>
            <a:off x="5644952" y="311088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4286" name="AutoShape 22"/>
          <p:cNvSpPr>
            <a:spLocks noChangeArrowheads="1"/>
          </p:cNvSpPr>
          <p:nvPr/>
        </p:nvSpPr>
        <p:spPr bwMode="auto">
          <a:xfrm>
            <a:off x="3739952" y="4711080"/>
            <a:ext cx="3048000" cy="228600"/>
          </a:xfrm>
          <a:prstGeom prst="rightArrow">
            <a:avLst>
              <a:gd name="adj1" fmla="val 50000"/>
              <a:gd name="adj2" fmla="val 333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305800" cy="3992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Import java.io.*;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import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javax.servlet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.*;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import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javax.servlet.http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.*;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publc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class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PageHits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extends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HttpServlet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implements Filter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{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private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FilterConfig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filterConfig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= null;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public void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init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FilterConfig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filterConfig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) throws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ServletException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{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this.filterConfig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=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filterConfig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;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}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public void destroy(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{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this.filterConfig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= null;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}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Filter Servlet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33400" y="2743200"/>
            <a:ext cx="8153400" cy="914400"/>
            <a:chOff x="288" y="1728"/>
            <a:chExt cx="5136" cy="576"/>
          </a:xfrm>
        </p:grpSpPr>
        <p:sp>
          <p:nvSpPr>
            <p:cNvPr id="55311" name="Rectangle 5"/>
            <p:cNvSpPr>
              <a:spLocks noChangeArrowheads="1"/>
            </p:cNvSpPr>
            <p:nvPr/>
          </p:nvSpPr>
          <p:spPr bwMode="auto">
            <a:xfrm>
              <a:off x="288" y="1728"/>
              <a:ext cx="3696" cy="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Text Box 6"/>
            <p:cNvSpPr txBox="1">
              <a:spLocks noChangeArrowheads="1"/>
            </p:cNvSpPr>
            <p:nvPr/>
          </p:nvSpPr>
          <p:spPr bwMode="auto">
            <a:xfrm>
              <a:off x="4224" y="1824"/>
              <a:ext cx="120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override </a:t>
              </a:r>
              <a:r>
                <a:rPr lang="en-US" dirty="0" err="1">
                  <a:solidFill>
                    <a:srgbClr val="FF0000"/>
                  </a:solidFill>
                </a:rPr>
                <a:t>init.</a:t>
              </a:r>
              <a:r>
                <a:rPr lang="en-US" dirty="0">
                  <a:solidFill>
                    <a:srgbClr val="FF0000"/>
                  </a:solidFill>
                </a:rPr>
                <a:t> method</a:t>
              </a:r>
            </a:p>
          </p:txBody>
        </p:sp>
        <p:sp>
          <p:nvSpPr>
            <p:cNvPr id="55313" name="Line 13"/>
            <p:cNvSpPr>
              <a:spLocks noChangeShapeType="1"/>
            </p:cNvSpPr>
            <p:nvPr/>
          </p:nvSpPr>
          <p:spPr bwMode="auto">
            <a:xfrm flipH="1">
              <a:off x="3984" y="1920"/>
              <a:ext cx="1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33400" y="3886200"/>
            <a:ext cx="8001000" cy="914400"/>
            <a:chOff x="288" y="2448"/>
            <a:chExt cx="5040" cy="576"/>
          </a:xfrm>
        </p:grpSpPr>
        <p:sp>
          <p:nvSpPr>
            <p:cNvPr id="55308" name="Rectangle 7"/>
            <p:cNvSpPr>
              <a:spLocks noChangeArrowheads="1"/>
            </p:cNvSpPr>
            <p:nvPr/>
          </p:nvSpPr>
          <p:spPr bwMode="auto">
            <a:xfrm>
              <a:off x="288" y="2448"/>
              <a:ext cx="3360" cy="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9" name="Text Box 8"/>
            <p:cNvSpPr txBox="1">
              <a:spLocks noChangeArrowheads="1"/>
            </p:cNvSpPr>
            <p:nvPr/>
          </p:nvSpPr>
          <p:spPr bwMode="auto">
            <a:xfrm>
              <a:off x="3840" y="2496"/>
              <a:ext cx="14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override</a:t>
              </a:r>
              <a:r>
                <a:rPr lang="en-US" dirty="0" smtClean="0"/>
                <a:t> </a:t>
              </a:r>
              <a:r>
                <a:rPr lang="en-US" dirty="0">
                  <a:solidFill>
                    <a:srgbClr val="FF0000"/>
                  </a:solidFill>
                </a:rPr>
                <a:t>destroy method</a:t>
              </a:r>
            </a:p>
          </p:txBody>
        </p:sp>
        <p:sp>
          <p:nvSpPr>
            <p:cNvPr id="55310" name="Line 14"/>
            <p:cNvSpPr>
              <a:spLocks noChangeShapeType="1"/>
            </p:cNvSpPr>
            <p:nvPr/>
          </p:nvSpPr>
          <p:spPr bwMode="auto">
            <a:xfrm flipH="1">
              <a:off x="3648" y="2592"/>
              <a:ext cx="1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790950" y="1828799"/>
            <a:ext cx="4133850" cy="522438"/>
            <a:chOff x="2448" y="1152"/>
            <a:chExt cx="2544" cy="319"/>
          </a:xfrm>
        </p:grpSpPr>
        <p:grpSp>
          <p:nvGrpSpPr>
            <p:cNvPr id="55304" name="Group 21"/>
            <p:cNvGrpSpPr>
              <a:grpSpLocks/>
            </p:cNvGrpSpPr>
            <p:nvPr/>
          </p:nvGrpSpPr>
          <p:grpSpPr bwMode="auto">
            <a:xfrm>
              <a:off x="3552" y="1152"/>
              <a:ext cx="1440" cy="319"/>
              <a:chOff x="3936" y="1200"/>
              <a:chExt cx="1440" cy="319"/>
            </a:xfrm>
          </p:grpSpPr>
          <p:sp>
            <p:nvSpPr>
              <p:cNvPr id="55306" name="Text Box 17"/>
              <p:cNvSpPr txBox="1">
                <a:spLocks noChangeArrowheads="1"/>
              </p:cNvSpPr>
              <p:nvPr/>
            </p:nvSpPr>
            <p:spPr bwMode="auto">
              <a:xfrm>
                <a:off x="4176" y="1200"/>
                <a:ext cx="1200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implement</a:t>
                </a:r>
                <a:r>
                  <a:rPr lang="en-US" dirty="0">
                    <a:solidFill>
                      <a:srgbClr val="FF0000"/>
                    </a:solidFill>
                  </a:rPr>
                  <a:t/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Filter Interface</a:t>
                </a:r>
              </a:p>
            </p:txBody>
          </p:sp>
          <p:sp>
            <p:nvSpPr>
              <p:cNvPr id="55307" name="Line 18"/>
              <p:cNvSpPr>
                <a:spLocks noChangeShapeType="1"/>
              </p:cNvSpPr>
              <p:nvPr/>
            </p:nvSpPr>
            <p:spPr bwMode="auto">
              <a:xfrm flipH="1">
                <a:off x="3936" y="129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05" name="Rectangle 20"/>
            <p:cNvSpPr>
              <a:spLocks noChangeArrowheads="1"/>
            </p:cNvSpPr>
            <p:nvPr/>
          </p:nvSpPr>
          <p:spPr bwMode="auto">
            <a:xfrm>
              <a:off x="2448" y="1200"/>
              <a:ext cx="1008" cy="1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73025" y="1524000"/>
            <a:ext cx="8842375" cy="4356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public void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doFilter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HttpServletRequest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request,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HttpServletResponse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response,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                   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FilterChain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chain) throws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IOException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ServletException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{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if (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filterConfig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==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null)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return;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synchronized (this)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Integer counter =(Integer)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filterConfig.getServletContext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().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getAttribute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("Counter");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if (counter == null)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  counter = new Integer(0);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counter = new Integer(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counter.intValue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()+1);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filterConfig.getServletContext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().log("Number of hits is " + counter);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filterConfig.getServletContext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().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setAttribute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("Counter", counter);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chain.doFilter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req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resp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)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}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Filter Servlet (cont.)</a:t>
            </a:r>
          </a:p>
        </p:txBody>
      </p: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457200" y="1828800"/>
            <a:ext cx="8582025" cy="4114800"/>
            <a:chOff x="192" y="1056"/>
            <a:chExt cx="5406" cy="2448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192" y="1056"/>
              <a:ext cx="5376" cy="24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4512" y="1104"/>
              <a:ext cx="1086" cy="345"/>
              <a:chOff x="4512" y="1104"/>
              <a:chExt cx="1086" cy="345"/>
            </a:xfrm>
          </p:grpSpPr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4686" y="1104"/>
                <a:ext cx="912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Must override</a:t>
                </a: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 </a:t>
                </a:r>
                <a:r>
                  <a: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doFilter method</a:t>
                </a:r>
              </a:p>
            </p:txBody>
          </p:sp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 flipH="1">
                <a:off x="4512" y="1200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Modify Deployment Descriptor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534400" cy="5638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&lt;?xml version=“1.0” encoding=“UTF-8:?&gt;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&lt;&lt;!DOCTYPE web-app PUBLIC ‘-//Sun Microsystems, Inc.//DTD Web Application 2.3//EN’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‘http://java.sun.com/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dtd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/web-app_2_3.dtd’&gt;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&lt;web-app&gt;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&lt;display-name&gt;A Simple Application&lt;/display-name&gt;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&lt;servlet&gt;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&lt;servlet-name&gt;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VerifyData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&lt;/servlet-name&gt;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&lt;servlet-class&gt;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VerifyData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&lt;/servlet-class&gt;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init-param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&gt;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&lt;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param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-name&gt;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maxValue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&lt;/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param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-name&gt;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&lt;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param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-value&gt;25&lt;/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param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-value&gt;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&lt;/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init-param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&lt;/servlet&gt;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&lt;servlet-mapping&gt;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&lt;servlet-name&gt;Verify Data&lt;/servlet-name&gt;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url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-pattern&gt;/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verifyData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/&lt;/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url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-pattern&gt;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&lt;/servlet-mapping&gt;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/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&lt;filter&gt;</a:t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&lt;filter-name&gt;Page Hits&lt;/filter-name&gt;</a:t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&lt;display-name&gt;Page Hits&lt;/display-name&gt;</a:t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&lt;description&gt;Count page hits&lt;description&gt;</a:t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&lt;filter-class&gt;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PageHits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&lt;/filter-class&gt;</a:t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&lt;/filter&gt;</a:t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&lt;filter-mapping&gt;</a:t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&lt;filter-name&gt;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PageHits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&lt;/filter-name&gt;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/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&lt;servlet-name&gt;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VerifyData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&lt;/servlet-name&gt;</a:t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&lt;/filter-mapping&gt;</a:t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&lt;/web-app&gt;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smtClean="0"/>
              <a:t>Listener Servlet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7543800" cy="132623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Servlet is automatically executed when some external event occurs</a:t>
            </a:r>
          </a:p>
          <a:p>
            <a:pPr eaLnBrk="1" hangingPunct="1"/>
            <a:r>
              <a:rPr lang="en-US" sz="2800" dirty="0" smtClean="0"/>
              <a:t>Event Listeners</a:t>
            </a:r>
          </a:p>
        </p:txBody>
      </p:sp>
      <p:graphicFrame>
        <p:nvGraphicFramePr>
          <p:cNvPr id="7" name="Group 13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6349613"/>
              </p:ext>
            </p:extLst>
          </p:nvPr>
        </p:nvGraphicFramePr>
        <p:xfrm>
          <a:off x="533400" y="3048000"/>
          <a:ext cx="8153400" cy="2134235"/>
        </p:xfrm>
        <a:graphic>
          <a:graphicData uri="http://schemas.openxmlformats.org/drawingml/2006/table">
            <a:tbl>
              <a:tblPr/>
              <a:tblGrid>
                <a:gridCol w="4076700"/>
                <a:gridCol w="4076700"/>
              </a:tblGrid>
              <a:tr h="3238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HTTPSessionActivationListener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Session is activated/passivated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HTTPSessionAttributeListener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Session attribute is added/removed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HTTPSessionListener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Session attribute is created/destroyed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ServletContextAttributeListener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Servlet contextattribute is added/removed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ServletContextListener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Servlet context changes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219D-71AA-4579-B8E0-2AE048C75085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686800" cy="5162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Import java.io.*;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import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javax.servlet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.*;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import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javax.servlet.http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.*;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publc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class Listener extends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HttpServlet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implements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ServletContextListener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{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private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ServletContext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context = null;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public void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contextIntialized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ServletContextEvent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event)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{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context =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event.getServerContext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();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Integer counter = new Integer(0);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context.setAttribute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(“Counter”, counter);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context.log(“Created Counter”);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}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public void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contextDestroyed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ServletContextEvent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event)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{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event.getServletContext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().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removeAttribute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(“Counter”);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}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}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Create Listener Servlet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57200" y="2743200"/>
            <a:ext cx="8229600" cy="1828800"/>
            <a:chOff x="288" y="1728"/>
            <a:chExt cx="5184" cy="1152"/>
          </a:xfrm>
        </p:grpSpPr>
        <p:sp>
          <p:nvSpPr>
            <p:cNvPr id="59407" name="Rectangle 6"/>
            <p:cNvSpPr>
              <a:spLocks noChangeArrowheads="1"/>
            </p:cNvSpPr>
            <p:nvPr/>
          </p:nvSpPr>
          <p:spPr bwMode="auto">
            <a:xfrm>
              <a:off x="288" y="1728"/>
              <a:ext cx="3696" cy="11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8" name="Text Box 7"/>
            <p:cNvSpPr txBox="1">
              <a:spLocks noChangeArrowheads="1"/>
            </p:cNvSpPr>
            <p:nvPr/>
          </p:nvSpPr>
          <p:spPr bwMode="auto">
            <a:xfrm>
              <a:off x="4272" y="1824"/>
              <a:ext cx="1200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Must override contextInitialized method</a:t>
              </a:r>
            </a:p>
          </p:txBody>
        </p:sp>
        <p:sp>
          <p:nvSpPr>
            <p:cNvPr id="59409" name="Line 8"/>
            <p:cNvSpPr>
              <a:spLocks noChangeShapeType="1"/>
            </p:cNvSpPr>
            <p:nvPr/>
          </p:nvSpPr>
          <p:spPr bwMode="auto">
            <a:xfrm flipH="1">
              <a:off x="4032" y="1920"/>
              <a:ext cx="1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57200" y="4648200"/>
            <a:ext cx="8001000" cy="1066800"/>
            <a:chOff x="288" y="2928"/>
            <a:chExt cx="5040" cy="672"/>
          </a:xfrm>
        </p:grpSpPr>
        <p:sp>
          <p:nvSpPr>
            <p:cNvPr id="59404" name="Rectangle 10"/>
            <p:cNvSpPr>
              <a:spLocks noChangeArrowheads="1"/>
            </p:cNvSpPr>
            <p:nvPr/>
          </p:nvSpPr>
          <p:spPr bwMode="auto">
            <a:xfrm>
              <a:off x="288" y="2928"/>
              <a:ext cx="3360" cy="6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Text Box 11"/>
            <p:cNvSpPr txBox="1">
              <a:spLocks noChangeArrowheads="1"/>
            </p:cNvSpPr>
            <p:nvPr/>
          </p:nvSpPr>
          <p:spPr bwMode="auto">
            <a:xfrm>
              <a:off x="3840" y="2976"/>
              <a:ext cx="148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Must override</a:t>
              </a:r>
              <a:r>
                <a:rPr lang="en-US"/>
                <a:t> </a:t>
              </a:r>
              <a:r>
                <a:rPr lang="en-US">
                  <a:solidFill>
                    <a:srgbClr val="FF0000"/>
                  </a:solidFill>
                </a:rPr>
                <a:t>contextInitialized </a:t>
              </a:r>
              <a:br>
                <a:rPr lang="en-US">
                  <a:solidFill>
                    <a:srgbClr val="FF0000"/>
                  </a:solidFill>
                </a:rPr>
              </a:br>
              <a:r>
                <a:rPr lang="en-US">
                  <a:solidFill>
                    <a:srgbClr val="FF0000"/>
                  </a:solidFill>
                </a:rPr>
                <a:t>method</a:t>
              </a:r>
            </a:p>
          </p:txBody>
        </p:sp>
        <p:sp>
          <p:nvSpPr>
            <p:cNvPr id="59406" name="Line 12"/>
            <p:cNvSpPr>
              <a:spLocks noChangeShapeType="1"/>
            </p:cNvSpPr>
            <p:nvPr/>
          </p:nvSpPr>
          <p:spPr bwMode="auto">
            <a:xfrm flipH="1">
              <a:off x="3648" y="3072"/>
              <a:ext cx="1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572000" y="1828800"/>
            <a:ext cx="4572000" cy="517525"/>
            <a:chOff x="2880" y="1152"/>
            <a:chExt cx="2880" cy="326"/>
          </a:xfrm>
        </p:grpSpPr>
        <p:grpSp>
          <p:nvGrpSpPr>
            <p:cNvPr id="59400" name="Group 18"/>
            <p:cNvGrpSpPr>
              <a:grpSpLocks/>
            </p:cNvGrpSpPr>
            <p:nvPr/>
          </p:nvGrpSpPr>
          <p:grpSpPr bwMode="auto">
            <a:xfrm>
              <a:off x="4320" y="1152"/>
              <a:ext cx="1440" cy="326"/>
              <a:chOff x="4320" y="1152"/>
              <a:chExt cx="1440" cy="326"/>
            </a:xfrm>
          </p:grpSpPr>
          <p:sp>
            <p:nvSpPr>
              <p:cNvPr id="59402" name="Text Box 15"/>
              <p:cNvSpPr txBox="1">
                <a:spLocks noChangeArrowheads="1"/>
              </p:cNvSpPr>
              <p:nvPr/>
            </p:nvSpPr>
            <p:spPr bwMode="auto">
              <a:xfrm>
                <a:off x="4560" y="1152"/>
                <a:ext cx="120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</a:rPr>
                  <a:t>Must implement</a:t>
                </a:r>
                <a:br>
                  <a:rPr lang="en-US">
                    <a:solidFill>
                      <a:srgbClr val="FF0000"/>
                    </a:solidFill>
                  </a:rPr>
                </a:br>
                <a:r>
                  <a:rPr lang="en-US">
                    <a:solidFill>
                      <a:srgbClr val="FF0000"/>
                    </a:solidFill>
                  </a:rPr>
                  <a:t>Listner Interface</a:t>
                </a:r>
              </a:p>
            </p:txBody>
          </p:sp>
          <p:sp>
            <p:nvSpPr>
              <p:cNvPr id="59403" name="Line 16"/>
              <p:cNvSpPr>
                <a:spLocks noChangeShapeType="1"/>
              </p:cNvSpPr>
              <p:nvPr/>
            </p:nvSpPr>
            <p:spPr bwMode="auto">
              <a:xfrm flipH="1">
                <a:off x="4320" y="124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01" name="Rectangle 17"/>
            <p:cNvSpPr>
              <a:spLocks noChangeArrowheads="1"/>
            </p:cNvSpPr>
            <p:nvPr/>
          </p:nvSpPr>
          <p:spPr bwMode="auto">
            <a:xfrm>
              <a:off x="2880" y="1200"/>
              <a:ext cx="1344" cy="1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1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Multilayer Architecture</a:t>
            </a:r>
            <a:endParaRPr lang="en-US" dirty="0"/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95400"/>
            <a:ext cx="30099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1600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Presentation Layer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2120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Business logic Layer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1170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Data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Modify Deployment Descriptor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9088" y="1052338"/>
            <a:ext cx="8534400" cy="5761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&lt;?xml version=“1.0” encoding=“UTF-8:?&gt;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&lt;&lt;!DOCTYPE web-app PUBLIC ‘-//Sun Microsystems, Inc.//DTD Web Application 2.3//EN’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‘http://java.sun.com/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dtd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/web-app_2_3.dtd’&gt;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&lt;web-app&gt;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&lt;display-name&gt;A Simple Application&lt;/display-name&gt;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&lt;servlet&gt;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&lt;servlet-name&gt;Verify data&lt;/servlet-name&gt;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&lt;servlet-class&gt;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VerifyData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&lt;/servlet-class&gt;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init-param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&gt; 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&lt;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param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-name&gt;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maxValue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&lt;/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param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-name&gt;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&lt;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param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-value&gt;25&lt;/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param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-value&gt;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&lt;/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init-param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&lt;/servlet&gt;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&lt;servlet-mapping&gt;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&lt;servlet-name&gt;Verify Data&lt;/servlet-name&gt;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url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-pattern&gt;/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verifyData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/&lt;/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url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-pattern&gt;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&lt;/servlet-mapping&gt;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&lt;filter&gt;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&lt;filter-name&gt;Page Hits&lt;/filter-name&gt;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&lt;display-name&gt;Page Hits&lt;/display-name&gt;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&lt;description&gt;Count page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hitsdescription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&lt;filter-class&gt;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PageHits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&lt;/filter-class&gt;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&lt;/filter&gt;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&lt;filter-mapping&gt;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&lt;filter-name&gt;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PageHits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&lt;/filter-name&gt;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&lt;servlet-name&gt;Verify data&lt;/servlet-name&gt;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&lt;/filter-mapping&gt;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&lt;listener&gt;</a:t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&lt; listener-class&gt;Listener&lt;/ listener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-class&gt;</a:t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&lt;/listener&gt;</a:t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&lt;/web-app&gt;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3025" y="1524000"/>
            <a:ext cx="8842375" cy="4568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public void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doFilter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HttpServletRequest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request,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HttpServletResponse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response,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                   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FilterChain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chain) throws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IOException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ServletException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{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if (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filterConfig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== null)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     return;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synchronized (this)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{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     Integer counter =( Integer)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filterConfig.getServletContext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().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getAttribute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(“Counter”);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     if (counter = null)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          counter = new Integer(1);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     counter = new Integer(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counter.intValue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()+1);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 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filterConfig.getServletContext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().log(“Number of hits is “ + counter);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 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filterConfig.getServletContext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().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setAttribute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(“Counter”, counter); counter);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chain.doFilter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(request, response);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}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Modify Filter Servlet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14400" y="3505200"/>
            <a:ext cx="5181600" cy="414338"/>
            <a:chOff x="576" y="2208"/>
            <a:chExt cx="3264" cy="261"/>
          </a:xfrm>
        </p:grpSpPr>
        <p:sp>
          <p:nvSpPr>
            <p:cNvPr id="61445" name="Rectangle 9"/>
            <p:cNvSpPr>
              <a:spLocks noChangeArrowheads="1"/>
            </p:cNvSpPr>
            <p:nvPr/>
          </p:nvSpPr>
          <p:spPr bwMode="auto">
            <a:xfrm>
              <a:off x="576" y="2208"/>
              <a:ext cx="1728" cy="26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46" name="Group 12"/>
            <p:cNvGrpSpPr>
              <a:grpSpLocks/>
            </p:cNvGrpSpPr>
            <p:nvPr/>
          </p:nvGrpSpPr>
          <p:grpSpPr bwMode="auto">
            <a:xfrm>
              <a:off x="2400" y="2256"/>
              <a:ext cx="1440" cy="192"/>
              <a:chOff x="2832" y="2304"/>
              <a:chExt cx="1440" cy="192"/>
            </a:xfrm>
          </p:grpSpPr>
          <p:sp>
            <p:nvSpPr>
              <p:cNvPr id="61447" name="Text Box 10"/>
              <p:cNvSpPr txBox="1">
                <a:spLocks noChangeArrowheads="1"/>
              </p:cNvSpPr>
              <p:nvPr/>
            </p:nvSpPr>
            <p:spPr bwMode="auto">
              <a:xfrm>
                <a:off x="2976" y="2304"/>
                <a:ext cx="129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</a:rPr>
                  <a:t>No longer needed</a:t>
                </a:r>
              </a:p>
            </p:txBody>
          </p:sp>
          <p:sp>
            <p:nvSpPr>
              <p:cNvPr id="61448" name="Line 11"/>
              <p:cNvSpPr>
                <a:spLocks noChangeShapeType="1"/>
              </p:cNvSpPr>
              <p:nvPr/>
            </p:nvSpPr>
            <p:spPr bwMode="auto">
              <a:xfrm flipH="1">
                <a:off x="2832" y="240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smtClean="0"/>
              <a:t>Modified Filter Servlet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0338" y="1524000"/>
            <a:ext cx="8842375" cy="4143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public void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doFilter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HttpServletRequest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request,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HttpServletResponse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response,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                   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FilterChain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chain) throws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IOException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ServletException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{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if (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filterConfig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== null)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     return;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synchronized (this)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{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     Integer counter =( Integer)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filterConfig.getServletContext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().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getAttribute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(“Counter”);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     counter = new Integer(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counter.intValue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()+1);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 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filterConfig.getServletContext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().log(“Number of hits is “ + counter);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     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filterConfig.getServletContext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().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setAttribute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(“Counter”, counter); counter);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  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chain.doFilter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(request, response);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   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}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Tiers and Layers</a:t>
            </a:r>
          </a:p>
          <a:p>
            <a:r>
              <a:rPr lang="en-US" dirty="0" smtClean="0"/>
              <a:t>MVC</a:t>
            </a:r>
          </a:p>
          <a:p>
            <a:r>
              <a:rPr lang="en-US" dirty="0" err="1"/>
              <a:t>JavaEE</a:t>
            </a:r>
            <a:endParaRPr lang="en-US" dirty="0"/>
          </a:p>
          <a:p>
            <a:pPr lvl="1"/>
            <a:r>
              <a:rPr lang="en-US" dirty="0" smtClean="0"/>
              <a:t>Java Editions</a:t>
            </a:r>
          </a:p>
          <a:p>
            <a:pPr lvl="1"/>
            <a:r>
              <a:rPr lang="en-US" dirty="0" smtClean="0"/>
              <a:t>JSP</a:t>
            </a:r>
          </a:p>
          <a:p>
            <a:pPr lvl="1"/>
            <a:r>
              <a:rPr lang="en-US" dirty="0" smtClean="0"/>
              <a:t>Servlet</a:t>
            </a:r>
          </a:p>
          <a:p>
            <a:pPr lvl="1"/>
            <a:r>
              <a:rPr lang="en-US" dirty="0" smtClean="0"/>
              <a:t>JSF</a:t>
            </a:r>
          </a:p>
          <a:p>
            <a:pPr lvl="1"/>
            <a:r>
              <a:rPr lang="en-US" dirty="0" smtClean="0"/>
              <a:t>EJB</a:t>
            </a:r>
          </a:p>
          <a:p>
            <a:pPr lvl="1"/>
            <a:r>
              <a:rPr lang="en-US" dirty="0" smtClean="0"/>
              <a:t>Listener</a:t>
            </a:r>
          </a:p>
          <a:p>
            <a:pPr lvl="1"/>
            <a:r>
              <a:rPr lang="en-US" dirty="0" smtClean="0"/>
              <a:t>Filter</a:t>
            </a:r>
          </a:p>
          <a:p>
            <a:pPr lvl="1"/>
            <a:r>
              <a:rPr lang="en-US" dirty="0" smtClean="0"/>
              <a:t>Servlet container file/folder structure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28192"/>
          </a:xfrm>
        </p:spPr>
        <p:txBody>
          <a:bodyPr>
            <a:normAutofit/>
          </a:bodyPr>
          <a:lstStyle/>
          <a:p>
            <a:r>
              <a:rPr lang="en-US" sz="2700" b="0" dirty="0"/>
              <a:t>Which layer?</a:t>
            </a:r>
            <a:br>
              <a:rPr lang="en-US" sz="2700" b="0" dirty="0"/>
            </a:br>
            <a:r>
              <a:rPr lang="en-US" sz="2700" b="0" dirty="0"/>
              <a:t>Client </a:t>
            </a:r>
            <a:r>
              <a:rPr lang="en-US" sz="2700" b="0" dirty="0" smtClean="0"/>
              <a:t>side or Server side?</a:t>
            </a:r>
            <a:br>
              <a:rPr lang="en-US" sz="2700" b="0" dirty="0" smtClean="0"/>
            </a:br>
            <a:r>
              <a:rPr lang="en-US" sz="2700" b="0" dirty="0" smtClean="0"/>
              <a:t>Need container or App server?</a:t>
            </a:r>
            <a:endParaRPr lang="en-US" sz="27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2170584" cy="4937760"/>
          </a:xfrm>
        </p:spPr>
        <p:txBody>
          <a:bodyPr/>
          <a:lstStyle/>
          <a:p>
            <a:r>
              <a:rPr lang="en-US" dirty="0" smtClean="0"/>
              <a:t>JSP</a:t>
            </a:r>
          </a:p>
          <a:p>
            <a:r>
              <a:rPr lang="en-US" dirty="0" smtClean="0"/>
              <a:t>JPA</a:t>
            </a:r>
          </a:p>
          <a:p>
            <a:r>
              <a:rPr lang="en-US" dirty="0" smtClean="0"/>
              <a:t>JSF</a:t>
            </a:r>
          </a:p>
          <a:p>
            <a:r>
              <a:rPr lang="en-US" dirty="0" smtClean="0"/>
              <a:t>Servlet</a:t>
            </a:r>
          </a:p>
          <a:p>
            <a:r>
              <a:rPr lang="en-US" dirty="0" smtClean="0"/>
              <a:t>Hibernate</a:t>
            </a:r>
          </a:p>
          <a:p>
            <a:r>
              <a:rPr lang="en-US" dirty="0" smtClean="0"/>
              <a:t>EJB</a:t>
            </a:r>
          </a:p>
          <a:p>
            <a:r>
              <a:rPr lang="en-US" dirty="0" smtClean="0"/>
              <a:t>Spring</a:t>
            </a:r>
          </a:p>
          <a:p>
            <a:r>
              <a:rPr lang="en-US" dirty="0" err="1" smtClean="0"/>
              <a:t>SpringMVC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3131840" y="2091640"/>
            <a:ext cx="2376264" cy="4937760"/>
          </a:xfrm>
        </p:spPr>
        <p:txBody>
          <a:bodyPr/>
          <a:lstStyle/>
          <a:p>
            <a:r>
              <a:rPr lang="en-US" dirty="0"/>
              <a:t>Web Service</a:t>
            </a:r>
          </a:p>
          <a:p>
            <a:r>
              <a:rPr lang="en-US" dirty="0" smtClean="0"/>
              <a:t>CSS</a:t>
            </a:r>
          </a:p>
          <a:p>
            <a:r>
              <a:rPr lang="en-US" dirty="0" smtClean="0"/>
              <a:t>HTML</a:t>
            </a:r>
          </a:p>
          <a:p>
            <a:r>
              <a:rPr lang="en-US" dirty="0" smtClean="0"/>
              <a:t>Applet</a:t>
            </a:r>
          </a:p>
          <a:p>
            <a:r>
              <a:rPr lang="en-US" dirty="0" smtClean="0"/>
              <a:t>Flash</a:t>
            </a:r>
          </a:p>
          <a:p>
            <a:r>
              <a:rPr lang="en-US" dirty="0" smtClean="0"/>
              <a:t>Struts</a:t>
            </a:r>
          </a:p>
          <a:p>
            <a:r>
              <a:rPr lang="en-US" dirty="0" smtClean="0"/>
              <a:t>JDBC</a:t>
            </a:r>
          </a:p>
          <a:p>
            <a:r>
              <a:rPr lang="en-US" dirty="0"/>
              <a:t>Logging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084168" y="2091640"/>
            <a:ext cx="2376264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GWT </a:t>
            </a:r>
            <a:endParaRPr lang="en-US" dirty="0" smtClean="0"/>
          </a:p>
          <a:p>
            <a:r>
              <a:rPr lang="en-US" dirty="0" err="1"/>
              <a:t>Javascript</a:t>
            </a:r>
            <a:endParaRPr lang="en-US" dirty="0" smtClean="0"/>
          </a:p>
          <a:p>
            <a:r>
              <a:rPr lang="en-US" dirty="0" err="1" smtClean="0"/>
              <a:t>JavaFX</a:t>
            </a:r>
            <a:endParaRPr lang="en-US" dirty="0" smtClean="0"/>
          </a:p>
          <a:p>
            <a:r>
              <a:rPr lang="en-US" dirty="0" smtClean="0"/>
              <a:t>Silverlight</a:t>
            </a:r>
          </a:p>
          <a:p>
            <a:r>
              <a:rPr lang="en-US" dirty="0" smtClean="0"/>
              <a:t>AJAX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Write a JSP/Servlet application</a:t>
            </a:r>
          </a:p>
          <a:p>
            <a:r>
              <a:rPr lang="en-US" dirty="0" smtClean="0"/>
              <a:t>Contact List app</a:t>
            </a:r>
          </a:p>
          <a:p>
            <a:pPr lvl="1"/>
            <a:r>
              <a:rPr lang="en-US" dirty="0" smtClean="0"/>
              <a:t>User login form</a:t>
            </a:r>
          </a:p>
          <a:p>
            <a:pPr lvl="1"/>
            <a:r>
              <a:rPr lang="en-US" dirty="0" smtClean="0"/>
              <a:t>Data Entry</a:t>
            </a:r>
          </a:p>
          <a:p>
            <a:pPr lvl="1"/>
            <a:r>
              <a:rPr lang="en-US" dirty="0" smtClean="0"/>
              <a:t>List</a:t>
            </a:r>
          </a:p>
          <a:p>
            <a:pPr lvl="1"/>
            <a:r>
              <a:rPr lang="en-US" dirty="0" smtClean="0"/>
              <a:t>Add MVC pattern</a:t>
            </a:r>
          </a:p>
          <a:p>
            <a:r>
              <a:rPr lang="en-US" dirty="0" smtClean="0"/>
              <a:t>See eclipse </a:t>
            </a:r>
            <a:r>
              <a:rPr lang="en-US" dirty="0" err="1" smtClean="0"/>
              <a:t>JavaEE</a:t>
            </a:r>
            <a:r>
              <a:rPr lang="en-US" dirty="0" smtClean="0"/>
              <a:t> IDE</a:t>
            </a:r>
          </a:p>
          <a:p>
            <a:pPr lvl="1"/>
            <a:r>
              <a:rPr lang="en-US" dirty="0" smtClean="0"/>
              <a:t>Formerly named WTP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and Material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Java EE </a:t>
            </a:r>
            <a:r>
              <a:rPr lang="en-US" dirty="0" smtClean="0"/>
              <a:t>6Tutorial, Oracle</a:t>
            </a:r>
          </a:p>
          <a:p>
            <a:pPr marL="274320" lvl="1" indent="0">
              <a:buNone/>
            </a:pPr>
            <a:r>
              <a:rPr lang="en-US" dirty="0" smtClean="0">
                <a:hlinkClick r:id="rId2"/>
              </a:rPr>
              <a:t>http://docs.oracle.com/javaee/6/tutorial/doc/javaeetutorial6.pdf</a:t>
            </a:r>
            <a:r>
              <a:rPr lang="en-US" dirty="0" smtClean="0"/>
              <a:t> </a:t>
            </a:r>
          </a:p>
          <a:p>
            <a:r>
              <a:rPr lang="en-US" dirty="0"/>
              <a:t>J2EE Workshops, </a:t>
            </a:r>
            <a:r>
              <a:rPr lang="en-US" dirty="0" err="1"/>
              <a:t>Seyyed</a:t>
            </a:r>
            <a:r>
              <a:rPr lang="en-US" dirty="0"/>
              <a:t> </a:t>
            </a:r>
            <a:r>
              <a:rPr lang="en-US" dirty="0" err="1"/>
              <a:t>Jamaleddin</a:t>
            </a:r>
            <a:r>
              <a:rPr lang="en-US" dirty="0"/>
              <a:t> </a:t>
            </a:r>
            <a:r>
              <a:rPr lang="en-US" dirty="0" err="1"/>
              <a:t>Pishvayi</a:t>
            </a:r>
            <a:r>
              <a:rPr lang="en-US" dirty="0"/>
              <a:t> </a:t>
            </a:r>
          </a:p>
          <a:p>
            <a:pPr marL="274320" lvl="1" indent="0">
              <a:buNone/>
            </a:pPr>
            <a:r>
              <a:rPr lang="en-US" dirty="0">
                <a:hlinkClick r:id="rId3"/>
              </a:rPr>
              <a:t>http://asta.ir</a:t>
            </a:r>
            <a:endParaRPr lang="en-US" dirty="0"/>
          </a:p>
          <a:p>
            <a:r>
              <a:rPr lang="en-US" dirty="0" smtClean="0"/>
              <a:t>Internet Engineering course,  </a:t>
            </a:r>
            <a:r>
              <a:rPr lang="en-US" dirty="0" err="1" smtClean="0"/>
              <a:t>Amirkabir</a:t>
            </a:r>
            <a:r>
              <a:rPr lang="en-US" dirty="0" smtClean="0"/>
              <a:t> </a:t>
            </a:r>
            <a:r>
              <a:rPr lang="en-US" dirty="0"/>
              <a:t>University of </a:t>
            </a:r>
            <a:r>
              <a:rPr lang="en-US" dirty="0" smtClean="0"/>
              <a:t>Technology, Dr. </a:t>
            </a:r>
            <a:r>
              <a:rPr lang="en-US" dirty="0" err="1" smtClean="0"/>
              <a:t>Bahador</a:t>
            </a:r>
            <a:r>
              <a:rPr lang="en-US" dirty="0" smtClean="0"/>
              <a:t> </a:t>
            </a:r>
            <a:r>
              <a:rPr lang="en-US" dirty="0" err="1" smtClean="0"/>
              <a:t>Bakhshi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>
                <a:hlinkClick r:id="rId4"/>
              </a:rPr>
              <a:t>http://ceit.aut.ac.ir/~bakhshis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repary.com/wp-content/uploads/2013/01/Screen-Shot-2013-01-22-at-2.20.05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4328120"/>
            <a:ext cx="631686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SiPEkdQNyuDvqVl2j2SN0R6oXKjQ3idxKRBk3g3_buRuaxzBUG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88" y="764704"/>
            <a:ext cx="5605485" cy="33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1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Layer Trends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New Patterns and technologies in data </a:t>
            </a:r>
            <a:r>
              <a:rPr lang="en-US" dirty="0" smtClean="0"/>
              <a:t>layer:</a:t>
            </a:r>
          </a:p>
          <a:p>
            <a:endParaRPr lang="en-US" dirty="0" smtClean="0"/>
          </a:p>
          <a:p>
            <a:r>
              <a:rPr lang="en-US" dirty="0" smtClean="0"/>
              <a:t>Object Databases</a:t>
            </a:r>
          </a:p>
          <a:p>
            <a:r>
              <a:rPr lang="en-US" smtClean="0"/>
              <a:t>ORM</a:t>
            </a:r>
            <a:endParaRPr lang="en-US" dirty="0"/>
          </a:p>
          <a:p>
            <a:r>
              <a:rPr lang="en-US" dirty="0" err="1"/>
              <a:t>NoSQL</a:t>
            </a:r>
            <a:endParaRPr lang="en-US" dirty="0"/>
          </a:p>
          <a:p>
            <a:r>
              <a:rPr lang="en-US" dirty="0"/>
              <a:t>CQRS</a:t>
            </a:r>
          </a:p>
          <a:p>
            <a:r>
              <a:rPr lang="en-US" dirty="0"/>
              <a:t>Data-warehousing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Client-Server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Client-Server: The traditional architecture for distributed computing (including web)</a:t>
            </a:r>
          </a:p>
          <a:p>
            <a:r>
              <a:rPr lang="en-US" sz="2400" dirty="0" smtClean="0"/>
              <a:t>Client: </a:t>
            </a:r>
            <a:r>
              <a:rPr lang="en-US" sz="2000" dirty="0" smtClean="0"/>
              <a:t>Active (master), Sends requests, Awaits response</a:t>
            </a:r>
          </a:p>
          <a:p>
            <a:r>
              <a:rPr lang="en-US" sz="2400" dirty="0" smtClean="0"/>
              <a:t>Server: </a:t>
            </a:r>
            <a:r>
              <a:rPr lang="en-US" sz="2000" dirty="0" smtClean="0"/>
              <a:t>passive (slave), waits for requests, serves requests and sends a response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Thin client (Pros and Cons?)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function is mainly presentational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 smtClean="0"/>
              <a:t>e.g. standard browser functionality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All significant processing done by server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Fat </a:t>
            </a:r>
            <a:r>
              <a:rPr lang="en-GB" sz="2400" dirty="0"/>
              <a:t>client (Pros and Cons?)</a:t>
            </a:r>
            <a:endParaRPr lang="en-GB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Significant processing on client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 smtClean="0"/>
              <a:t>e.g. Java applet, Flash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less server load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0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Multitier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6868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Physical separation of these layers is another story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Tiers</a:t>
            </a:r>
            <a:r>
              <a:rPr lang="en-US" sz="2400" dirty="0" smtClean="0"/>
              <a:t>: the physical separation of layers</a:t>
            </a:r>
          </a:p>
          <a:p>
            <a:r>
              <a:rPr lang="en-US" sz="2800" dirty="0" smtClean="0"/>
              <a:t>Three-tier Architecture:</a:t>
            </a:r>
          </a:p>
          <a:p>
            <a:r>
              <a:rPr lang="en-US" sz="2800" dirty="0" smtClean="0"/>
              <a:t>N-tire Architecture: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8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Three-Tier (Web Server)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Browser handles presentation logic</a:t>
            </a:r>
          </a:p>
          <a:p>
            <a:r>
              <a:rPr lang="en-US" dirty="0" smtClean="0"/>
              <a:t>Browser talks to Web server via HTTP protocol</a:t>
            </a:r>
          </a:p>
          <a:p>
            <a:r>
              <a:rPr lang="en-US" dirty="0" smtClean="0"/>
              <a:t>Business logic and data model are handled by “dynamic contents generation” technologies (CGI, Servlet/JSP, ASP)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9525"/>
            <a:ext cx="7490139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N-Tier Architecture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N-tier deployments, presentation layer, business logic layer, and data layer are separated into respective physical tiers</a:t>
            </a:r>
          </a:p>
          <a:p>
            <a:pPr lvl="1"/>
            <a:r>
              <a:rPr lang="en-US" sz="2400" dirty="0" smtClean="0"/>
              <a:t>3 tier: client + server + data base</a:t>
            </a:r>
          </a:p>
          <a:p>
            <a:r>
              <a:rPr lang="en-US" sz="2800" dirty="0" smtClean="0"/>
              <a:t>Presentation layer is implemented by parts in both client &amp; server sides</a:t>
            </a:r>
          </a:p>
          <a:p>
            <a:pPr lvl="1"/>
            <a:r>
              <a:rPr lang="en-US" sz="2400" dirty="0" smtClean="0"/>
              <a:t>E.g., dynamic web page using AJAX + PHP</a:t>
            </a:r>
          </a:p>
          <a:p>
            <a:pPr lvl="1"/>
            <a:r>
              <a:rPr lang="en-US" sz="2400" dirty="0" smtClean="0"/>
              <a:t>4 tier: Browser + Web server + Application Server + Database server</a:t>
            </a:r>
          </a:p>
          <a:p>
            <a:r>
              <a:rPr lang="en-US" sz="2800" dirty="0" smtClean="0"/>
              <a:t>Complicated Bussing logic layer itself can be distributed multitier application </a:t>
            </a:r>
            <a:r>
              <a:rPr lang="en-US" sz="2800" dirty="0" smtClean="0">
                <a:sym typeface="Wingdings" pitchFamily="2" charset="2"/>
              </a:rPr>
              <a:t> N-tier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966648" y="5894696"/>
            <a:ext cx="685800" cy="609600"/>
          </a:xfrm>
          <a:prstGeom prst="ellipse">
            <a:avLst/>
          </a:prstGeom>
          <a:solidFill>
            <a:srgbClr val="00E4A8"/>
          </a:solidFill>
          <a:ln w="9525">
            <a:noFill/>
            <a:miter lim="800000"/>
            <a:headEnd/>
            <a:tailEnd/>
          </a:ln>
          <a:effectLst/>
          <a:scene3d>
            <a:camera prst="legacyObliqueRight">
              <a:rot lat="18300000" lon="20699999" rev="0"/>
            </a:camera>
            <a:lightRig rig="legacyHarsh1" dir="t"/>
          </a:scene3d>
          <a:sp3d extrusionH="481000" prstMaterial="legacyMatte">
            <a:bevelT w="13500" h="13500" prst="angle"/>
            <a:bevelB w="13500" h="13500" prst="angle"/>
            <a:extrusionClr>
              <a:srgbClr val="00E4A8"/>
            </a:extrusionClr>
          </a:sp3d>
        </p:spPr>
        <p:txBody>
          <a:bodyPr wrap="none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Arial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105400" y="5181600"/>
            <a:ext cx="381000" cy="806450"/>
          </a:xfrm>
          <a:prstGeom prst="upDownArrow">
            <a:avLst>
              <a:gd name="adj1" fmla="val 50000"/>
              <a:gd name="adj2" fmla="val 36000"/>
            </a:avLst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25650"/>
            <a:ext cx="1778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6850"/>
            <a:ext cx="1778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65563"/>
            <a:ext cx="17780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724400" y="501650"/>
            <a:ext cx="1295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HTML Client (browser)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572000" y="2557046"/>
            <a:ext cx="144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Web Server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572000" y="4368225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Application Server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715000" y="6019800"/>
            <a:ext cx="114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Database Server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5105400" y="3321050"/>
            <a:ext cx="381000" cy="685800"/>
          </a:xfrm>
          <a:prstGeom prst="upDownArrow">
            <a:avLst>
              <a:gd name="adj1" fmla="val 50000"/>
              <a:gd name="adj2" fmla="val 36000"/>
            </a:avLst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Arial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5105400" y="1492250"/>
            <a:ext cx="381000" cy="641350"/>
          </a:xfrm>
          <a:prstGeom prst="upDownArrow">
            <a:avLst>
              <a:gd name="adj1" fmla="val 50000"/>
              <a:gd name="adj2" fmla="val 36000"/>
            </a:avLst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616803"/>
            <a:ext cx="3429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Typical Web Application N-tier Architecture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N-Tier Architecture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Migration costs are low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Business logic application migration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Database switching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Web server switch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OS upgrade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Each tier can be upgraded independently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Communication performance suffers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Maintenance costs are high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0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9144000" cy="5181600"/>
          </a:xfrm>
        </p:spPr>
        <p:txBody>
          <a:bodyPr/>
          <a:lstStyle/>
          <a:p>
            <a:r>
              <a:rPr lang="en-US" sz="3100" dirty="0" smtClean="0"/>
              <a:t>Many common requirements in applications</a:t>
            </a:r>
          </a:p>
          <a:p>
            <a:pPr lvl="1"/>
            <a:r>
              <a:rPr lang="en-US" sz="2400" dirty="0" smtClean="0"/>
              <a:t>Transaction, Logging and audit, Security, and much more</a:t>
            </a:r>
          </a:p>
          <a:p>
            <a:r>
              <a:rPr lang="en-US" sz="3100" dirty="0" smtClean="0"/>
              <a:t>These are not implemented by neither OS nor Application developer</a:t>
            </a:r>
          </a:p>
          <a:p>
            <a:pPr lvl="1"/>
            <a:r>
              <a:rPr lang="en-US" sz="2600" dirty="0" smtClean="0"/>
              <a:t>They are called </a:t>
            </a:r>
            <a:r>
              <a:rPr lang="en-US" sz="2600" dirty="0" smtClean="0">
                <a:solidFill>
                  <a:srgbClr val="C00000"/>
                </a:solidFill>
              </a:rPr>
              <a:t>middleware</a:t>
            </a:r>
          </a:p>
          <a:p>
            <a:r>
              <a:rPr lang="en-US" sz="3100" dirty="0" smtClean="0">
                <a:solidFill>
                  <a:srgbClr val="C00000"/>
                </a:solidFill>
              </a:rPr>
              <a:t>Application servers </a:t>
            </a:r>
            <a:r>
              <a:rPr lang="en-US" sz="3100" dirty="0" smtClean="0"/>
              <a:t>provide middleware services</a:t>
            </a:r>
          </a:p>
          <a:p>
            <a:pPr lvl="1"/>
            <a:r>
              <a:rPr lang="en-US" sz="2600" dirty="0" smtClean="0"/>
              <a:t>Application components live inside application servers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Copyright ©2014 </a:t>
            </a:r>
            <a:r>
              <a:rPr lang="en-US" dirty="0" smtClean="0"/>
              <a:t>JAVACUP.ir</a:t>
            </a:r>
          </a:p>
          <a:p>
            <a:r>
              <a:rPr lang="en-US" dirty="0" smtClean="0"/>
              <a:t>All </a:t>
            </a:r>
            <a:r>
              <a:rPr lang="en-US" dirty="0"/>
              <a:t>rights reserved. </a:t>
            </a:r>
          </a:p>
          <a:p>
            <a:r>
              <a:rPr lang="en-US" dirty="0"/>
              <a:t>Redistribution of JAVACUP contents is not prohibited if JAVACUP is clearly noted as the source in the used case. </a:t>
            </a:r>
          </a:p>
          <a:p>
            <a:r>
              <a:rPr lang="en-US" dirty="0"/>
              <a:t>JAVACUP shall not be liable for any errors in the content, or for any actions taken in reliance thereon.</a:t>
            </a:r>
          </a:p>
          <a:p>
            <a:r>
              <a:rPr lang="en-US" dirty="0"/>
              <a:t>Please send your feedback to </a:t>
            </a:r>
            <a:r>
              <a:rPr lang="en-US" dirty="0">
                <a:hlinkClick r:id="rId2"/>
              </a:rPr>
              <a:t>info@javacup.ir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32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dirty="0" smtClean="0"/>
              <a:t>Existing technologies can be classified into three broad categories</a:t>
            </a:r>
          </a:p>
          <a:p>
            <a:r>
              <a:rPr lang="en-US" dirty="0" smtClean="0"/>
              <a:t>Java based platform (Java Enterprise Edition) </a:t>
            </a:r>
          </a:p>
          <a:p>
            <a:r>
              <a:rPr lang="en-US" dirty="0" smtClean="0"/>
              <a:t>.NET Framework</a:t>
            </a:r>
          </a:p>
          <a:p>
            <a:r>
              <a:rPr lang="en-US" dirty="0" smtClean="0"/>
              <a:t>Other web application development frameworks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PHP frameworks: Zend, …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Ruby on Rail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9067800" cy="5181600"/>
          </a:xfrm>
        </p:spPr>
        <p:txBody>
          <a:bodyPr/>
          <a:lstStyle/>
          <a:p>
            <a:r>
              <a:rPr lang="en-US" sz="2800" dirty="0" smtClean="0"/>
              <a:t>What is design pattern?</a:t>
            </a:r>
          </a:p>
          <a:p>
            <a:pPr lvl="1"/>
            <a:r>
              <a:rPr lang="en-US" sz="2400" dirty="0" smtClean="0"/>
              <a:t>Designing complex SW system is really difficult</a:t>
            </a:r>
          </a:p>
          <a:p>
            <a:pPr lvl="1"/>
            <a:r>
              <a:rPr lang="en-US" sz="2400" dirty="0" smtClean="0"/>
              <a:t>Design patterns help us to design in methodological manner</a:t>
            </a:r>
          </a:p>
          <a:p>
            <a:r>
              <a:rPr lang="en-US" sz="2800" dirty="0" smtClean="0"/>
              <a:t>Model-View-Controller (MVC)</a:t>
            </a:r>
          </a:p>
          <a:p>
            <a:pPr lvl="1" eaLnBrk="1" hangingPunct="1"/>
            <a:r>
              <a:rPr lang="en-GB" sz="2400" dirty="0" smtClean="0"/>
              <a:t>Model</a:t>
            </a:r>
          </a:p>
          <a:p>
            <a:pPr lvl="2" eaLnBrk="1" hangingPunct="1"/>
            <a:r>
              <a:rPr lang="en-GB" sz="2400" dirty="0" smtClean="0"/>
              <a:t>Contains data, system state, and logic</a:t>
            </a:r>
          </a:p>
          <a:p>
            <a:pPr lvl="1" eaLnBrk="1" hangingPunct="1"/>
            <a:r>
              <a:rPr lang="en-GB" sz="2400" dirty="0" smtClean="0"/>
              <a:t>View</a:t>
            </a:r>
          </a:p>
          <a:p>
            <a:pPr lvl="2" eaLnBrk="1" hangingPunct="1"/>
            <a:r>
              <a:rPr lang="en-GB" sz="2400" dirty="0" smtClean="0"/>
              <a:t>Presents data and system state</a:t>
            </a:r>
          </a:p>
          <a:p>
            <a:pPr lvl="1" eaLnBrk="1" hangingPunct="1"/>
            <a:r>
              <a:rPr lang="en-GB" sz="2400" dirty="0" smtClean="0"/>
              <a:t>Controller</a:t>
            </a:r>
          </a:p>
          <a:p>
            <a:pPr lvl="2" eaLnBrk="1" hangingPunct="1"/>
            <a:r>
              <a:rPr lang="en-GB" sz="2400" dirty="0" smtClean="0"/>
              <a:t>Handles events/requests affecting model or view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5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2690" name="Picture 2" descr="model-view-controller-01 (3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2705100" cy="3238501"/>
          </a:xfrm>
          <a:prstGeom prst="rect">
            <a:avLst/>
          </a:prstGeom>
          <a:noFill/>
        </p:spPr>
      </p:pic>
      <p:pic>
        <p:nvPicPr>
          <p:cNvPr id="242692" name="Picture 4" descr="http://blog.nodejitsu.com/scaling-isomorphic-javascript-code/mv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76200"/>
            <a:ext cx="4191000" cy="3371851"/>
          </a:xfrm>
          <a:prstGeom prst="rect">
            <a:avLst/>
          </a:prstGeom>
          <a:noFill/>
        </p:spPr>
      </p:pic>
      <p:pic>
        <p:nvPicPr>
          <p:cNvPr id="242694" name="Picture 6" descr="http://www.codeproject.com/KB/tips/ModelViewController/Figure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581400"/>
            <a:ext cx="4495800" cy="2997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0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Interactions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73425" y="1204912"/>
            <a:ext cx="2232025" cy="11509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model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00113" y="3513137"/>
            <a:ext cx="2232025" cy="11509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view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795963" y="3513137"/>
            <a:ext cx="2232025" cy="11509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controller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1692275" y="1998662"/>
            <a:ext cx="1366838" cy="13684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2555875" y="2503487"/>
            <a:ext cx="863600" cy="86360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3276600" y="4375150"/>
            <a:ext cx="22320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 flipV="1">
            <a:off x="5651500" y="2143125"/>
            <a:ext cx="1152525" cy="12239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516688" y="5024437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event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6948488" y="4662487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48263" y="5881687"/>
            <a:ext cx="3671887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event is passed to the controller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372225" y="2222500"/>
            <a:ext cx="2305050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controller updates </a:t>
            </a:r>
            <a:r>
              <a:rPr lang="en-GB" dirty="0" smtClean="0"/>
              <a:t>model</a:t>
            </a:r>
            <a:endParaRPr lang="en-GB" dirty="0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419475" y="3662362"/>
            <a:ext cx="2305050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controller updates </a:t>
            </a:r>
            <a:r>
              <a:rPr lang="en-GB" dirty="0" smtClean="0"/>
              <a:t>view</a:t>
            </a:r>
            <a:endParaRPr lang="en-GB" dirty="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07950" y="2281237"/>
            <a:ext cx="2160588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view queries model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987675" y="2863850"/>
            <a:ext cx="2808288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model signals changes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in Web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C00000"/>
                </a:solidFill>
              </a:rPr>
              <a:t>Model</a:t>
            </a:r>
            <a:r>
              <a:rPr lang="en-GB" dirty="0" smtClean="0"/>
              <a:t> consists of data and system state</a:t>
            </a:r>
          </a:p>
          <a:p>
            <a:pPr eaLnBrk="1" hangingPunct="1"/>
            <a:r>
              <a:rPr lang="en-GB" dirty="0" smtClean="0"/>
              <a:t>Database tables</a:t>
            </a:r>
          </a:p>
          <a:p>
            <a:pPr lvl="1" eaLnBrk="1" hangingPunct="1"/>
            <a:r>
              <a:rPr lang="en-GB" dirty="0" smtClean="0"/>
              <a:t>Persistent data</a:t>
            </a:r>
          </a:p>
          <a:p>
            <a:pPr eaLnBrk="1" hangingPunct="1"/>
            <a:r>
              <a:rPr lang="en-GB" dirty="0" smtClean="0"/>
              <a:t>Session information</a:t>
            </a:r>
          </a:p>
          <a:p>
            <a:pPr lvl="1" eaLnBrk="1" hangingPunct="1"/>
            <a:r>
              <a:rPr lang="en-GB" dirty="0" smtClean="0"/>
              <a:t>Current system state data</a:t>
            </a:r>
          </a:p>
          <a:p>
            <a:pPr eaLnBrk="1" hangingPunct="1"/>
            <a:r>
              <a:rPr lang="en-GB" dirty="0" smtClean="0"/>
              <a:t>Business logic (</a:t>
            </a:r>
            <a:r>
              <a:rPr lang="en-GB" dirty="0" err="1" smtClean="0"/>
              <a:t>eCommerce</a:t>
            </a:r>
            <a:r>
              <a:rPr lang="en-GB" dirty="0" smtClean="0"/>
              <a:t>)</a:t>
            </a:r>
          </a:p>
          <a:p>
            <a:pPr lvl="1" eaLnBrk="1" hangingPunct="1"/>
            <a:r>
              <a:rPr lang="en-GB" dirty="0" smtClean="0"/>
              <a:t>Rules governing the transaction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MVC in Web Applications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C00000"/>
                </a:solidFill>
              </a:rPr>
              <a:t>View</a:t>
            </a:r>
            <a:r>
              <a:rPr lang="en-GB" dirty="0" smtClean="0"/>
              <a:t> gives a presentation of the model</a:t>
            </a:r>
          </a:p>
          <a:p>
            <a:pPr eaLnBrk="1" hangingPunct="1"/>
            <a:r>
              <a:rPr lang="en-GB" dirty="0" smtClean="0"/>
              <a:t>Client-side presentation in a browser window</a:t>
            </a:r>
          </a:p>
          <a:p>
            <a:pPr lvl="1" eaLnBrk="1" hangingPunct="1"/>
            <a:r>
              <a:rPr lang="en-GB" dirty="0" smtClean="0"/>
              <a:t>(D)HTML</a:t>
            </a:r>
          </a:p>
          <a:p>
            <a:pPr lvl="1" eaLnBrk="1" hangingPunct="1"/>
            <a:r>
              <a:rPr lang="en-GB" dirty="0" smtClean="0"/>
              <a:t>CSS style-sheets</a:t>
            </a:r>
          </a:p>
          <a:p>
            <a:pPr lvl="1" eaLnBrk="1" hangingPunct="1"/>
            <a:r>
              <a:rPr lang="en-GB" dirty="0" smtClean="0"/>
              <a:t>Server-side templates</a:t>
            </a:r>
          </a:p>
          <a:p>
            <a:pPr eaLnBrk="1" hangingPunct="1"/>
            <a:r>
              <a:rPr lang="en-GB" dirty="0" smtClean="0"/>
              <a:t>Administrative information</a:t>
            </a:r>
          </a:p>
          <a:p>
            <a:pPr lvl="1" eaLnBrk="1" hangingPunct="1"/>
            <a:r>
              <a:rPr lang="en-GB" dirty="0" smtClean="0"/>
              <a:t>Server output logs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MVC in Web Applications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C00000"/>
                </a:solidFill>
              </a:rPr>
              <a:t>Controller</a:t>
            </a:r>
            <a:r>
              <a:rPr lang="en-GB" dirty="0" smtClean="0"/>
              <a:t> handles events</a:t>
            </a:r>
          </a:p>
          <a:p>
            <a:pPr eaLnBrk="1" hangingPunct="1"/>
            <a:r>
              <a:rPr lang="en-GB" dirty="0" smtClean="0"/>
              <a:t>User-generated events</a:t>
            </a:r>
          </a:p>
          <a:p>
            <a:pPr lvl="1" eaLnBrk="1" hangingPunct="1"/>
            <a:r>
              <a:rPr lang="en-GB" dirty="0" smtClean="0"/>
              <a:t>Client-side scripting</a:t>
            </a:r>
          </a:p>
          <a:p>
            <a:pPr lvl="1" eaLnBrk="1" hangingPunct="1"/>
            <a:r>
              <a:rPr lang="en-GB" dirty="0" smtClean="0"/>
              <a:t>HTTP request processing</a:t>
            </a:r>
          </a:p>
          <a:p>
            <a:pPr lvl="1" eaLnBrk="1" hangingPunct="1"/>
            <a:r>
              <a:rPr lang="en-GB" dirty="0" smtClean="0"/>
              <a:t>Redirection</a:t>
            </a:r>
          </a:p>
          <a:p>
            <a:pPr lvl="1" eaLnBrk="1" hangingPunct="1"/>
            <a:r>
              <a:rPr lang="en-GB" dirty="0" smtClean="0"/>
              <a:t>Pre-processing</a:t>
            </a:r>
          </a:p>
          <a:p>
            <a:pPr eaLnBrk="1" hangingPunct="1"/>
            <a:r>
              <a:rPr lang="en-GB" dirty="0" smtClean="0"/>
              <a:t>System maintenance</a:t>
            </a:r>
          </a:p>
          <a:p>
            <a:pPr lvl="1" eaLnBrk="1" hangingPunct="1"/>
            <a:r>
              <a:rPr lang="en-GB" dirty="0" smtClean="0"/>
              <a:t>Web application management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Enterprise Edition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505200" cy="365760"/>
          </a:xfrm>
        </p:spPr>
        <p:txBody>
          <a:bodyPr/>
          <a:lstStyle/>
          <a:p>
            <a:pPr algn="l"/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DDEE-C560-48DA-8D39-C8BA249B9545}" type="slidenum">
              <a:rPr lang="en-US"/>
              <a:pPr/>
              <a:t>28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Enterprise Today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 dirty="0" smtClean="0"/>
              <a:t>Availability </a:t>
            </a:r>
            <a:r>
              <a:rPr lang="en-US" sz="3600" dirty="0"/>
              <a:t>7</a:t>
            </a:r>
            <a:r>
              <a:rPr lang="en-US" sz="3600" dirty="0">
                <a:cs typeface="Tahoma" pitchFamily="34" charset="0"/>
              </a:rPr>
              <a:t>×</a:t>
            </a:r>
            <a:r>
              <a:rPr lang="en-US" sz="3600" dirty="0"/>
              <a:t>24</a:t>
            </a:r>
          </a:p>
          <a:p>
            <a:r>
              <a:rPr lang="en-US" sz="3600" dirty="0" smtClean="0"/>
              <a:t>Robustness</a:t>
            </a:r>
          </a:p>
          <a:p>
            <a:r>
              <a:rPr lang="en-US" sz="3600" dirty="0" smtClean="0"/>
              <a:t>Performance</a:t>
            </a:r>
            <a:endParaRPr lang="en-US" sz="3600" dirty="0"/>
          </a:p>
          <a:p>
            <a:r>
              <a:rPr lang="en-US" sz="3600" dirty="0"/>
              <a:t>Extensibility</a:t>
            </a:r>
          </a:p>
          <a:p>
            <a:pPr>
              <a:buFont typeface="Wingdings" pitchFamily="2" charset="2"/>
              <a:buNone/>
            </a:pPr>
            <a:endParaRPr lang="en-US" sz="3600" dirty="0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/>
              <a:t>Security</a:t>
            </a:r>
          </a:p>
          <a:p>
            <a:r>
              <a:rPr lang="en-US" sz="3600"/>
              <a:t>Responsiveness</a:t>
            </a:r>
          </a:p>
          <a:p>
            <a:r>
              <a:rPr lang="en-US" sz="3600"/>
              <a:t> Scalability</a:t>
            </a:r>
          </a:p>
          <a:p>
            <a:r>
              <a:rPr lang="en-US" sz="3600"/>
              <a:t> Integration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Java™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51911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2036727"/>
            <a:ext cx="6696075" cy="35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Enterprise Application Development</a:t>
            </a:r>
          </a:p>
          <a:p>
            <a:r>
              <a:rPr lang="en-US" dirty="0" smtClean="0"/>
              <a:t>Web Programming</a:t>
            </a:r>
          </a:p>
          <a:p>
            <a:r>
              <a:rPr lang="en-US" dirty="0" smtClean="0"/>
              <a:t>Java Enterprise Edition</a:t>
            </a:r>
          </a:p>
          <a:p>
            <a:pPr lvl="1"/>
            <a:r>
              <a:rPr lang="en-US" dirty="0"/>
              <a:t>Architectures</a:t>
            </a:r>
          </a:p>
          <a:p>
            <a:pPr lvl="1"/>
            <a:r>
              <a:rPr lang="en-US" dirty="0"/>
              <a:t>Patterns</a:t>
            </a:r>
          </a:p>
          <a:p>
            <a:pPr lvl="1"/>
            <a:r>
              <a:rPr lang="en-US" dirty="0"/>
              <a:t>Standards</a:t>
            </a:r>
          </a:p>
          <a:p>
            <a:pPr lvl="1"/>
            <a:r>
              <a:rPr lang="en-US" dirty="0"/>
              <a:t>Technologies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Java™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203409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610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Java Platforms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Java Card: Smart card version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Java ME (Micro Edition): Embedded systems, e.g. Mobile handheld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Java SE (Standard Edition): Desktop application development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solidFill>
                  <a:srgbClr val="C00000"/>
                </a:solidFill>
              </a:rPr>
              <a:t>Java EE </a:t>
            </a:r>
            <a:r>
              <a:rPr lang="en-US" dirty="0" smtClean="0"/>
              <a:t>(Enterprise Edition): Enterprise distributed application software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Java EE add standards and libraries to SE for fault-tolerant, distributed, multi-tier based components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Until java 5, it has been called J2EE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22ED-B1CD-44B9-84B4-7C402BF8A261}" type="slidenum">
              <a:rPr lang="en-US"/>
              <a:pPr/>
              <a:t>32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JavaEE</a:t>
            </a:r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JavaEE</a:t>
            </a:r>
            <a:r>
              <a:rPr lang="en-US" dirty="0" smtClean="0"/>
              <a:t> </a:t>
            </a:r>
            <a:r>
              <a:rPr lang="en-US" dirty="0"/>
              <a:t>platform is a simple, unified </a:t>
            </a:r>
            <a:r>
              <a:rPr lang="en-US" b="1" dirty="0"/>
              <a:t>standard</a:t>
            </a:r>
            <a:r>
              <a:rPr lang="en-US" dirty="0"/>
              <a:t> for distributed applications through a </a:t>
            </a:r>
            <a:r>
              <a:rPr lang="en-US" b="1" dirty="0"/>
              <a:t>component-based</a:t>
            </a:r>
            <a:r>
              <a:rPr lang="en-US" dirty="0"/>
              <a:t> application model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Provides a component-based approach to the design, development, assembly, and deployment of enterprise applications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It’s based on </a:t>
            </a:r>
            <a:r>
              <a:rPr lang="en-US" b="1" dirty="0" smtClean="0">
                <a:effectLst/>
              </a:rPr>
              <a:t>3</a:t>
            </a:r>
            <a:r>
              <a:rPr lang="en-US" b="1" baseline="30000" dirty="0" smtClean="0"/>
              <a:t>+</a:t>
            </a:r>
            <a:r>
              <a:rPr lang="en-US" b="1" dirty="0" smtClean="0">
                <a:effectLst/>
              </a:rPr>
              <a:t>-tier </a:t>
            </a:r>
            <a:r>
              <a:rPr lang="en-US" dirty="0">
                <a:effectLst/>
              </a:rPr>
              <a:t>Application Architecture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err="1"/>
              <a:t>JavaEE</a:t>
            </a:r>
            <a:r>
              <a:rPr lang="en-US" dirty="0"/>
              <a:t> Application Architecture </a:t>
            </a:r>
          </a:p>
        </p:txBody>
      </p:sp>
      <p:pic>
        <p:nvPicPr>
          <p:cNvPr id="9" name="Picture 4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6789738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4419600" y="1524000"/>
            <a:ext cx="914400" cy="2438400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114800" y="1219200"/>
            <a:ext cx="1627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User Interface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4191000" y="4038600"/>
            <a:ext cx="1371600" cy="609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638800" y="4114800"/>
            <a:ext cx="2036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Application Logic</a:t>
            </a:r>
          </a:p>
        </p:txBody>
      </p:sp>
    </p:spTree>
    <p:extLst>
      <p:ext uri="{BB962C8B-B14F-4D97-AF65-F5344CB8AC3E}">
        <p14:creationId xmlns:p14="http://schemas.microsoft.com/office/powerpoint/2010/main" val="220899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1402-0F68-46C2-8E6B-C4F592FF7B24}" type="slidenum">
              <a:rPr lang="en-US"/>
              <a:pPr/>
              <a:t>34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7350"/>
            <a:ext cx="8229600" cy="608013"/>
          </a:xfrm>
        </p:spPr>
        <p:txBody>
          <a:bodyPr/>
          <a:lstStyle/>
          <a:p>
            <a:r>
              <a:rPr lang="en-US"/>
              <a:t>J2EE Components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077200" cy="4953000"/>
          </a:xfrm>
        </p:spPr>
        <p:txBody>
          <a:bodyPr/>
          <a:lstStyle/>
          <a:p>
            <a:pPr>
              <a:buSzPct val="140000"/>
            </a:pPr>
            <a:r>
              <a:rPr lang="en-US"/>
              <a:t>J2EE Client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Web Client(DHTML,HTML,XML,...)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Applet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Application Client</a:t>
            </a:r>
          </a:p>
          <a:p>
            <a:pPr>
              <a:buSzPct val="140000"/>
            </a:pPr>
            <a:r>
              <a:rPr lang="en-US"/>
              <a:t>J2EE Server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Web Component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Business Component</a:t>
            </a:r>
          </a:p>
          <a:p>
            <a:pPr>
              <a:buSzPct val="140000"/>
            </a:pPr>
            <a:r>
              <a:rPr lang="en-US"/>
              <a:t>Enterprise Information System (EIS)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DBMS,…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E1E7B-4E0E-4C8D-9CC0-BD951F37E82E}" type="slidenum">
              <a:rPr lang="en-US"/>
              <a:pPr/>
              <a:t>35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476250"/>
            <a:ext cx="7221538" cy="655638"/>
          </a:xfrm>
        </p:spPr>
        <p:txBody>
          <a:bodyPr/>
          <a:lstStyle/>
          <a:p>
            <a:r>
              <a:rPr lang="en-US"/>
              <a:t>Web Client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543800" cy="5029200"/>
          </a:xfrm>
        </p:spPr>
        <p:txBody>
          <a:bodyPr/>
          <a:lstStyle/>
          <a:p>
            <a:r>
              <a:rPr lang="en-US"/>
              <a:t>Web pages containing various types of markup language </a:t>
            </a:r>
            <a:r>
              <a:rPr lang="en-US" sz="2400" i="1"/>
              <a:t>(e.g. HTML, XML)</a:t>
            </a:r>
            <a:r>
              <a:rPr lang="en-US" sz="2400"/>
              <a:t>,</a:t>
            </a:r>
            <a:r>
              <a:rPr lang="en-US"/>
              <a:t> which </a:t>
            </a:r>
            <a:r>
              <a:rPr lang="en-US">
                <a:solidFill>
                  <a:srgbClr val="FF7C80"/>
                </a:solidFill>
              </a:rPr>
              <a:t>are generated by web components</a:t>
            </a:r>
            <a:r>
              <a:rPr lang="en-US"/>
              <a:t> running in the web tier </a:t>
            </a:r>
          </a:p>
          <a:p>
            <a:r>
              <a:rPr lang="en-US">
                <a:solidFill>
                  <a:schemeClr val="accent1"/>
                </a:solidFill>
              </a:rPr>
              <a:t>Web Browser</a:t>
            </a:r>
            <a:r>
              <a:rPr lang="en-US"/>
              <a:t> </a:t>
            </a:r>
          </a:p>
          <a:p>
            <a:r>
              <a:rPr lang="en-US"/>
              <a:t>is called </a:t>
            </a:r>
            <a:r>
              <a:rPr lang="en-US">
                <a:solidFill>
                  <a:schemeClr val="accent1"/>
                </a:solidFill>
              </a:rPr>
              <a:t>thin client</a:t>
            </a:r>
          </a:p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9CA-EB3A-4BBC-86B1-A05407B3DF28}" type="slidenum">
              <a:rPr lang="en-US"/>
              <a:pPr/>
              <a:t>36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7675"/>
            <a:ext cx="8229600" cy="511175"/>
          </a:xfrm>
        </p:spPr>
        <p:txBody>
          <a:bodyPr>
            <a:normAutofit fontScale="90000"/>
          </a:bodyPr>
          <a:lstStyle/>
          <a:p>
            <a:r>
              <a:rPr lang="en-US" sz="3600"/>
              <a:t>Application Client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7543800" cy="4648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It typically has a graphical user interface(</a:t>
            </a:r>
            <a:r>
              <a:rPr lang="en-US">
                <a:solidFill>
                  <a:schemeClr val="hlink"/>
                </a:solidFill>
              </a:rPr>
              <a:t>GUI</a:t>
            </a:r>
            <a:r>
              <a:rPr lang="en-US"/>
              <a:t>) created from </a:t>
            </a:r>
            <a:r>
              <a:rPr lang="en-US">
                <a:solidFill>
                  <a:schemeClr val="accent1"/>
                </a:solidFill>
              </a:rPr>
              <a:t>Swing</a:t>
            </a:r>
            <a:r>
              <a:rPr lang="en-US"/>
              <a:t> or </a:t>
            </a:r>
            <a:r>
              <a:rPr lang="en-US">
                <a:solidFill>
                  <a:schemeClr val="accent1"/>
                </a:solidFill>
              </a:rPr>
              <a:t>AWT</a:t>
            </a:r>
            <a:r>
              <a:rPr lang="en-US">
                <a:solidFill>
                  <a:srgbClr val="99FF66"/>
                </a:solidFill>
              </a:rPr>
              <a:t> </a:t>
            </a:r>
            <a:r>
              <a:rPr lang="en-US"/>
              <a:t>APIs, but a </a:t>
            </a:r>
            <a:r>
              <a:rPr lang="en-US">
                <a:solidFill>
                  <a:schemeClr val="hlink"/>
                </a:solidFill>
              </a:rPr>
              <a:t>command-line</a:t>
            </a:r>
            <a:r>
              <a:rPr lang="en-US"/>
              <a:t> interface is certainly possible. </a:t>
            </a:r>
          </a:p>
          <a:p>
            <a:r>
              <a:rPr lang="en-US"/>
              <a:t>Application clients </a:t>
            </a:r>
            <a:r>
              <a:rPr lang="en-US">
                <a:solidFill>
                  <a:schemeClr val="accent1"/>
                </a:solidFill>
              </a:rPr>
              <a:t>directly</a:t>
            </a:r>
            <a:r>
              <a:rPr lang="en-US"/>
              <a:t> access enterprise beans running in the business tier</a:t>
            </a:r>
          </a:p>
          <a:p>
            <a:r>
              <a:rPr lang="en-US"/>
              <a:t>is called </a:t>
            </a:r>
            <a:r>
              <a:rPr lang="en-US">
                <a:solidFill>
                  <a:schemeClr val="accent1"/>
                </a:solidFill>
              </a:rPr>
              <a:t>thick client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5FB-9076-453B-8F64-EBC534C8B176}" type="slidenum">
              <a:rPr lang="en-US"/>
              <a:pPr/>
              <a:t>37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476250"/>
            <a:ext cx="7221538" cy="655638"/>
          </a:xfrm>
        </p:spPr>
        <p:txBody>
          <a:bodyPr/>
          <a:lstStyle/>
          <a:p>
            <a:r>
              <a:rPr lang="en-US"/>
              <a:t>J2EE Server</a:t>
            </a: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1452563" y="1525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8180" name="Picture 4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240463" cy="38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dirty="0" smtClean="0"/>
              <a:t>Java EE provides technologies (libraries) for enterprise level applications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Java EE technologies for web applications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Servlet </a:t>
            </a:r>
          </a:p>
          <a:p>
            <a:pPr lvl="1">
              <a:spcBef>
                <a:spcPts val="400"/>
              </a:spcBef>
            </a:pPr>
            <a:r>
              <a:rPr lang="en-US" dirty="0" err="1" smtClean="0"/>
              <a:t>JavaServer</a:t>
            </a:r>
            <a:r>
              <a:rPr lang="en-US" dirty="0" smtClean="0"/>
              <a:t> Pages</a:t>
            </a:r>
          </a:p>
          <a:p>
            <a:pPr lvl="1">
              <a:spcBef>
                <a:spcPts val="400"/>
              </a:spcBef>
            </a:pPr>
            <a:r>
              <a:rPr lang="en-US" dirty="0" err="1" smtClean="0"/>
              <a:t>JavaServer</a:t>
            </a:r>
            <a:r>
              <a:rPr lang="en-US" dirty="0" smtClean="0"/>
              <a:t> Faces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Java Enterprise Beans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Many other required libraries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Remote method invocation, Security, Database connectors, XML, 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EE Standards and Technologies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Java API for </a:t>
            </a:r>
            <a:r>
              <a:rPr lang="en-US" dirty="0" err="1"/>
              <a:t>RESTful</a:t>
            </a:r>
            <a:r>
              <a:rPr lang="en-US" dirty="0"/>
              <a:t> Web Services (JAX-RS)</a:t>
            </a:r>
          </a:p>
          <a:p>
            <a:r>
              <a:rPr lang="en-US" dirty="0"/>
              <a:t>Web Services</a:t>
            </a:r>
          </a:p>
          <a:p>
            <a:r>
              <a:rPr lang="en-US" dirty="0"/>
              <a:t>Java API for XML-Based Web Services (JAX-WS)</a:t>
            </a:r>
          </a:p>
          <a:p>
            <a:r>
              <a:rPr lang="en-US" dirty="0"/>
              <a:t>Java Architecture for XML Binding (JAXB)</a:t>
            </a:r>
          </a:p>
          <a:p>
            <a:r>
              <a:rPr lang="en-US" dirty="0"/>
              <a:t>Java API for XML-based RPC (JAX-RPC)</a:t>
            </a:r>
          </a:p>
          <a:p>
            <a:r>
              <a:rPr lang="en-US" dirty="0"/>
              <a:t>Java APIs for XML Messaging (JAXM)</a:t>
            </a:r>
          </a:p>
          <a:p>
            <a:r>
              <a:rPr lang="en-US" dirty="0"/>
              <a:t>Java </a:t>
            </a:r>
            <a:r>
              <a:rPr lang="en-US" b="1" dirty="0" smtClean="0"/>
              <a:t>Servlet</a:t>
            </a:r>
            <a:endParaRPr lang="en-US" b="1" dirty="0"/>
          </a:p>
          <a:p>
            <a:r>
              <a:rPr lang="en-US" dirty="0" err="1"/>
              <a:t>JavaServer</a:t>
            </a:r>
            <a:r>
              <a:rPr lang="en-US" dirty="0"/>
              <a:t> Faces (</a:t>
            </a:r>
            <a:r>
              <a:rPr lang="en-US" b="1" dirty="0"/>
              <a:t>JSF</a:t>
            </a:r>
            <a:r>
              <a:rPr lang="en-US" dirty="0"/>
              <a:t>)</a:t>
            </a:r>
          </a:p>
          <a:p>
            <a:r>
              <a:rPr lang="en-US" dirty="0" err="1"/>
              <a:t>JavaServer</a:t>
            </a:r>
            <a:r>
              <a:rPr lang="en-US" dirty="0"/>
              <a:t> Pages (</a:t>
            </a:r>
            <a:r>
              <a:rPr lang="en-US" b="1" dirty="0"/>
              <a:t>JSP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JavaServer</a:t>
            </a:r>
            <a:r>
              <a:rPr lang="en-US" dirty="0"/>
              <a:t> Pages Standard Tag Library (JSTL)</a:t>
            </a:r>
          </a:p>
          <a:p>
            <a:r>
              <a:rPr lang="en-US" dirty="0"/>
              <a:t>Enterprise JavaBeans (</a:t>
            </a:r>
            <a:r>
              <a:rPr lang="en-US" b="1" dirty="0"/>
              <a:t>EJB</a:t>
            </a:r>
            <a:r>
              <a:rPr lang="en-US" dirty="0"/>
              <a:t>)</a:t>
            </a:r>
          </a:p>
          <a:p>
            <a:r>
              <a:rPr lang="en-US" dirty="0"/>
              <a:t>Java Persistence API (</a:t>
            </a:r>
            <a:r>
              <a:rPr lang="en-US" b="1" dirty="0"/>
              <a:t>JPA</a:t>
            </a:r>
            <a:r>
              <a:rPr lang="en-US" dirty="0"/>
              <a:t>)</a:t>
            </a:r>
          </a:p>
          <a:p>
            <a:r>
              <a:rPr lang="en-US" dirty="0"/>
              <a:t>Java EE Connector Architecture</a:t>
            </a:r>
          </a:p>
          <a:p>
            <a:r>
              <a:rPr lang="en-US" dirty="0"/>
              <a:t>Java Message Service API (</a:t>
            </a:r>
            <a:r>
              <a:rPr lang="en-US" b="1" dirty="0"/>
              <a:t>JMS</a:t>
            </a:r>
            <a:r>
              <a:rPr lang="en-US" dirty="0"/>
              <a:t>)</a:t>
            </a:r>
          </a:p>
          <a:p>
            <a:r>
              <a:rPr lang="en-US" dirty="0"/>
              <a:t>Java Transaction API (JTA)</a:t>
            </a:r>
          </a:p>
          <a:p>
            <a:r>
              <a:rPr lang="en-US" dirty="0" err="1"/>
              <a:t>JavaMail</a:t>
            </a:r>
            <a:r>
              <a:rPr lang="en-US" dirty="0"/>
              <a:t> API</a:t>
            </a:r>
          </a:p>
          <a:p>
            <a:r>
              <a:rPr lang="en-US" dirty="0"/>
              <a:t>Java Authentication Service Provider Interface for Containers (JASPIC)</a:t>
            </a:r>
          </a:p>
          <a:p>
            <a:r>
              <a:rPr lang="en-US" dirty="0"/>
              <a:t>Java Authorization Service Provider Contract for Containers (JACC)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Web Pages</a:t>
            </a:r>
            <a:endParaRPr lang="en-US" dirty="0"/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609600" y="3276600"/>
          <a:ext cx="1341438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" name="Clip" r:id="rId3" imgW="3597275" imgH="3390900" progId="">
                  <p:embed/>
                </p:oleObj>
              </mc:Choice>
              <mc:Fallback>
                <p:oleObj name="Clip" r:id="rId3" imgW="3597275" imgH="3390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1341438" cy="126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5257800" y="3124200"/>
          <a:ext cx="10890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" name="Clip" r:id="rId5" imgW="2735263" imgH="3825875" progId="">
                  <p:embed/>
                </p:oleObj>
              </mc:Choice>
              <mc:Fallback>
                <p:oleObj name="Clip" r:id="rId5" imgW="2735263" imgH="38258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124200"/>
                        <a:ext cx="1089025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7467600" y="2057400"/>
          <a:ext cx="7397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" name="Clip" r:id="rId7" imgW="2354263" imgH="3397250" progId="">
                  <p:embed/>
                </p:oleObj>
              </mc:Choice>
              <mc:Fallback>
                <p:oleObj name="Clip" r:id="rId7" imgW="2354263" imgH="33972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057400"/>
                        <a:ext cx="7397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/>
        </p:nvGraphicFramePr>
        <p:xfrm>
          <a:off x="7467600" y="3429000"/>
          <a:ext cx="7397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" name="Clip" r:id="rId9" imgW="2354263" imgH="3397250" progId="">
                  <p:embed/>
                </p:oleObj>
              </mc:Choice>
              <mc:Fallback>
                <p:oleObj name="Clip" r:id="rId9" imgW="2354263" imgH="33972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429000"/>
                        <a:ext cx="7397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/>
        </p:nvGraphicFramePr>
        <p:xfrm>
          <a:off x="7467600" y="4724400"/>
          <a:ext cx="7397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" name="Clip" r:id="rId10" imgW="2354263" imgH="3397250" progId="">
                  <p:embed/>
                </p:oleObj>
              </mc:Choice>
              <mc:Fallback>
                <p:oleObj name="Clip" r:id="rId10" imgW="2354263" imgH="33972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724400"/>
                        <a:ext cx="7397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724400" y="2514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Web Server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6858000" y="1600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HTML Files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33400" y="2667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Browser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2209800" y="3962400"/>
            <a:ext cx="2743200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V="1">
            <a:off x="6400800" y="2667000"/>
            <a:ext cx="990600" cy="12192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>
            <a:off x="6400800" y="3886200"/>
            <a:ext cx="990600" cy="2286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6400800" y="3886200"/>
            <a:ext cx="990600" cy="11430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 flipV="1">
            <a:off x="6324600" y="4267200"/>
            <a:ext cx="1066800" cy="1219200"/>
          </a:xfrm>
          <a:prstGeom prst="line">
            <a:avLst/>
          </a:prstGeom>
          <a:noFill/>
          <a:ln w="2222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flipH="1">
            <a:off x="2209800" y="3733800"/>
            <a:ext cx="2743200" cy="0"/>
          </a:xfrm>
          <a:prstGeom prst="line">
            <a:avLst/>
          </a:prstGeom>
          <a:noFill/>
          <a:ln w="2222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2209800" y="4038600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www.abc.com/index.html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7162800" y="58674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index.html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 EE Multi-tier Architecture </a:t>
            </a:r>
            <a:endParaRPr lang="en-US" dirty="0"/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1276350"/>
            <a:ext cx="67246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 EE Container Architecture</a:t>
            </a:r>
            <a:endParaRPr lang="en-US" dirty="0"/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276600" y="3489325"/>
            <a:ext cx="4953000" cy="1082675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 dirty="0" smtClean="0">
              <a:latin typeface="Times New Roman" pitchFamily="18" charset="0"/>
              <a:cs typeface="+mn-cs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1600" dirty="0" smtClean="0">
              <a:latin typeface="Times New Roman" pitchFamily="18" charset="0"/>
              <a:cs typeface="+mn-cs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latin typeface="Times New Roman" pitchFamily="18" charset="0"/>
                <a:cs typeface="+mn-cs"/>
              </a:rPr>
              <a:t>Java EE Application Server</a:t>
            </a:r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auto">
          <a:xfrm>
            <a:off x="3657600" y="1524000"/>
            <a:ext cx="1828800" cy="2657475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dirty="0" smtClean="0">
                <a:latin typeface="Times New Roman" pitchFamily="18" charset="0"/>
                <a:cs typeface="+mn-cs"/>
              </a:rPr>
              <a:t>Web Container</a:t>
            </a: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</p:txBody>
      </p:sp>
      <p:sp>
        <p:nvSpPr>
          <p:cNvPr id="85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1905000" cy="955675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+mn-cs"/>
              </a:rPr>
              <a:t>Applet Container</a:t>
            </a:r>
          </a:p>
          <a:p>
            <a:pPr algn="ctr" eaLnBrk="0" hangingPunct="0">
              <a:spcBef>
                <a:spcPct val="50000"/>
              </a:spcBef>
            </a:pPr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1400" dirty="0" smtClean="0">
              <a:latin typeface="Times New Roman" pitchFamily="18" charset="0"/>
              <a:cs typeface="+mn-cs"/>
            </a:endParaRPr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457200" y="3048000"/>
            <a:ext cx="1752600" cy="1806575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dirty="0" smtClean="0">
                <a:latin typeface="Times New Roman" pitchFamily="18" charset="0"/>
                <a:cs typeface="+mn-cs"/>
              </a:rPr>
              <a:t>Application Client</a:t>
            </a:r>
          </a:p>
          <a:p>
            <a:pPr algn="ctr" eaLnBrk="0" hangingPunct="0"/>
            <a:r>
              <a:rPr lang="en-US" sz="1400" dirty="0" smtClean="0">
                <a:latin typeface="Times New Roman" pitchFamily="18" charset="0"/>
                <a:cs typeface="+mn-cs"/>
              </a:rPr>
              <a:t>Container</a:t>
            </a: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6019800" y="1600200"/>
            <a:ext cx="1828800" cy="2657475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dirty="0" smtClean="0">
                <a:latin typeface="Times New Roman" pitchFamily="18" charset="0"/>
                <a:cs typeface="+mn-cs"/>
              </a:rPr>
              <a:t>EJB Container</a:t>
            </a: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/>
            <a:endParaRPr lang="en-US" sz="1400" dirty="0" smtClean="0">
              <a:latin typeface="Times New Roman" pitchFamily="18" charset="0"/>
              <a:cs typeface="+mn-cs"/>
            </a:endParaRPr>
          </a:p>
        </p:txBody>
      </p:sp>
      <p:sp>
        <p:nvSpPr>
          <p:cNvPr id="88" name="Line 9"/>
          <p:cNvSpPr>
            <a:spLocks noChangeShapeType="1"/>
          </p:cNvSpPr>
          <p:nvPr/>
        </p:nvSpPr>
        <p:spPr bwMode="auto">
          <a:xfrm>
            <a:off x="2286000" y="20574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triangle" w="lg" len="med"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89" name="Line 12"/>
          <p:cNvSpPr>
            <a:spLocks noChangeShapeType="1"/>
          </p:cNvSpPr>
          <p:nvPr/>
        </p:nvSpPr>
        <p:spPr bwMode="auto">
          <a:xfrm>
            <a:off x="2819400" y="2819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triangle" w="lg" len="med"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106" name="Text Box 30"/>
          <p:cNvSpPr txBox="1">
            <a:spLocks noChangeArrowheads="1"/>
          </p:cNvSpPr>
          <p:nvPr/>
        </p:nvSpPr>
        <p:spPr bwMode="auto">
          <a:xfrm>
            <a:off x="4038600" y="1968500"/>
            <a:ext cx="1143000" cy="3175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+mn-cs"/>
              </a:rPr>
              <a:t>Java Servlets</a:t>
            </a: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4038600" y="2590800"/>
            <a:ext cx="1219200" cy="3175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+mn-cs"/>
              </a:rPr>
              <a:t>JSP</a:t>
            </a:r>
          </a:p>
        </p:txBody>
      </p:sp>
      <p:sp>
        <p:nvSpPr>
          <p:cNvPr id="108" name="Line 32"/>
          <p:cNvSpPr>
            <a:spLocks noChangeShapeType="1"/>
          </p:cNvSpPr>
          <p:nvPr/>
        </p:nvSpPr>
        <p:spPr bwMode="auto">
          <a:xfrm>
            <a:off x="5486400" y="2743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triangle" w="lg" len="med"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109" name="AutoShape 33"/>
          <p:cNvSpPr>
            <a:spLocks noChangeArrowheads="1"/>
          </p:cNvSpPr>
          <p:nvPr/>
        </p:nvSpPr>
        <p:spPr bwMode="auto">
          <a:xfrm>
            <a:off x="6172200" y="4800600"/>
            <a:ext cx="1676400" cy="1066800"/>
          </a:xfrm>
          <a:prstGeom prst="flowChartMagneticDisk">
            <a:avLst/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110" name="Line 34"/>
          <p:cNvSpPr>
            <a:spLocks noChangeShapeType="1"/>
          </p:cNvSpPr>
          <p:nvPr/>
        </p:nvSpPr>
        <p:spPr bwMode="auto">
          <a:xfrm>
            <a:off x="69342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triangle" w="lg" len="med"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111" name="Line 36"/>
          <p:cNvSpPr>
            <a:spLocks noChangeShapeType="1"/>
          </p:cNvSpPr>
          <p:nvPr/>
        </p:nvSpPr>
        <p:spPr bwMode="auto">
          <a:xfrm>
            <a:off x="4572000" y="41910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112" name="Line 37"/>
          <p:cNvSpPr>
            <a:spLocks noChangeShapeType="1"/>
          </p:cNvSpPr>
          <p:nvPr/>
        </p:nvSpPr>
        <p:spPr bwMode="auto">
          <a:xfrm>
            <a:off x="4572000" y="53340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triangle" w="lg" len="med"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113" name="Text Box 38"/>
          <p:cNvSpPr txBox="1">
            <a:spLocks noChangeArrowheads="1"/>
          </p:cNvSpPr>
          <p:nvPr/>
        </p:nvSpPr>
        <p:spPr bwMode="auto">
          <a:xfrm>
            <a:off x="6324600" y="5181600"/>
            <a:ext cx="1371600" cy="6309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+mn-cs"/>
              </a:rPr>
              <a:t>Databases and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+mn-cs"/>
              </a:rPr>
              <a:t>Other Resources</a:t>
            </a:r>
          </a:p>
        </p:txBody>
      </p:sp>
      <p:sp>
        <p:nvSpPr>
          <p:cNvPr id="114" name="Line 40"/>
          <p:cNvSpPr>
            <a:spLocks noChangeShapeType="1"/>
          </p:cNvSpPr>
          <p:nvPr/>
        </p:nvSpPr>
        <p:spPr bwMode="auto">
          <a:xfrm flipH="1">
            <a:off x="2209800" y="38862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115" name="Line 41"/>
          <p:cNvSpPr>
            <a:spLocks noChangeShapeType="1"/>
          </p:cNvSpPr>
          <p:nvPr/>
        </p:nvSpPr>
        <p:spPr bwMode="auto">
          <a:xfrm flipV="1">
            <a:off x="2819400" y="2819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119" name="Text Box 54"/>
          <p:cNvSpPr txBox="1">
            <a:spLocks noChangeArrowheads="1"/>
          </p:cNvSpPr>
          <p:nvPr/>
        </p:nvSpPr>
        <p:spPr bwMode="auto">
          <a:xfrm>
            <a:off x="6324600" y="2322493"/>
            <a:ext cx="1219200" cy="95410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400" dirty="0" smtClean="0">
              <a:latin typeface="Times New Roman" pitchFamily="18" charset="0"/>
              <a:cs typeface="+mn-cs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+mn-cs"/>
              </a:rPr>
              <a:t>EJBs</a:t>
            </a:r>
          </a:p>
          <a:p>
            <a:pPr algn="ctr" eaLnBrk="0" hangingPunct="0">
              <a:spcBef>
                <a:spcPct val="50000"/>
              </a:spcBef>
            </a:pPr>
            <a:endParaRPr lang="en-US" sz="1400" dirty="0" smtClean="0">
              <a:latin typeface="Times New Roman" pitchFamily="18" charset="0"/>
              <a:cs typeface="+mn-cs"/>
            </a:endParaRPr>
          </a:p>
        </p:txBody>
      </p:sp>
      <p:sp>
        <p:nvSpPr>
          <p:cNvPr id="120" name="Text Box 55"/>
          <p:cNvSpPr txBox="1">
            <a:spLocks noChangeArrowheads="1"/>
          </p:cNvSpPr>
          <p:nvPr/>
        </p:nvSpPr>
        <p:spPr bwMode="auto">
          <a:xfrm>
            <a:off x="762000" y="3733800"/>
            <a:ext cx="1219200" cy="3175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+mn-cs"/>
              </a:rPr>
              <a:t>App.Client</a:t>
            </a:r>
          </a:p>
        </p:txBody>
      </p:sp>
      <p:sp>
        <p:nvSpPr>
          <p:cNvPr id="121" name="Text Box 56"/>
          <p:cNvSpPr txBox="1">
            <a:spLocks noChangeArrowheads="1"/>
          </p:cNvSpPr>
          <p:nvPr/>
        </p:nvSpPr>
        <p:spPr bwMode="auto">
          <a:xfrm>
            <a:off x="685800" y="1981200"/>
            <a:ext cx="1219200" cy="3175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+mn-cs"/>
              </a:rPr>
              <a:t>Applet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038600" y="3200400"/>
            <a:ext cx="1219200" cy="3175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+mn-cs"/>
              </a:rPr>
              <a:t>JSF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Containers provide the runtime support for Java EE applications components</a:t>
            </a:r>
          </a:p>
          <a:p>
            <a:r>
              <a:rPr lang="en-US" dirty="0" smtClean="0"/>
              <a:t>Containers provide a view of the underlying Java EE API to the application components</a:t>
            </a:r>
          </a:p>
          <a:p>
            <a:r>
              <a:rPr lang="en-US" dirty="0" smtClean="0"/>
              <a:t>Java EE application components never interact directly with each other</a:t>
            </a:r>
          </a:p>
          <a:p>
            <a:pPr lvl="1"/>
            <a:r>
              <a:rPr lang="en-US" dirty="0" smtClean="0"/>
              <a:t>They use the protocol and methods of the container for interacting</a:t>
            </a:r>
          </a:p>
          <a:p>
            <a:pPr lvl="1"/>
            <a:r>
              <a:rPr lang="en-US" dirty="0" smtClean="0"/>
              <a:t>Remote Procedure Invocation (RMI)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700" dirty="0" smtClean="0"/>
              <a:t>Java EE Presentation Tier Components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6106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Client side</a:t>
            </a:r>
          </a:p>
          <a:p>
            <a:pPr lvl="1"/>
            <a:r>
              <a:rPr lang="en-US" sz="2400" dirty="0" smtClean="0"/>
              <a:t>Client can use HTML, Java Applet, Java Application, …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Server side</a:t>
            </a:r>
          </a:p>
          <a:p>
            <a:pPr lvl="1">
              <a:spcBef>
                <a:spcPts val="1000"/>
              </a:spcBef>
            </a:pPr>
            <a:r>
              <a:rPr lang="en-US" sz="2400" dirty="0" err="1" smtClean="0">
                <a:solidFill>
                  <a:srgbClr val="C00000"/>
                </a:solidFill>
              </a:rPr>
              <a:t>Servlets</a:t>
            </a:r>
            <a:r>
              <a:rPr lang="en-US" sz="2400" dirty="0" smtClean="0"/>
              <a:t> are special classes to realize the request-response model (get, post of HTTP)</a:t>
            </a:r>
          </a:p>
          <a:p>
            <a:pPr lvl="2"/>
            <a:r>
              <a:rPr lang="en-US" sz="2200" dirty="0" smtClean="0"/>
              <a:t>External server side code </a:t>
            </a:r>
          </a:p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JSP</a:t>
            </a:r>
            <a:r>
              <a:rPr lang="en-US" sz="2400" dirty="0" smtClean="0"/>
              <a:t> is a developer-friendly wrapper over the servlet classes</a:t>
            </a:r>
          </a:p>
          <a:p>
            <a:pPr lvl="2"/>
            <a:r>
              <a:rPr lang="en-US" sz="2200" dirty="0" smtClean="0"/>
              <a:t>Embed server side code</a:t>
            </a:r>
          </a:p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Faces</a:t>
            </a:r>
            <a:r>
              <a:rPr lang="en-US" sz="2400" dirty="0" smtClean="0"/>
              <a:t> &amp; </a:t>
            </a:r>
            <a:r>
              <a:rPr lang="en-US" sz="2400" dirty="0" err="1" smtClean="0"/>
              <a:t>Facelets</a:t>
            </a:r>
            <a:r>
              <a:rPr lang="en-US" sz="2400" dirty="0" smtClean="0"/>
              <a:t> similar to </a:t>
            </a:r>
            <a:r>
              <a:rPr lang="en-US" sz="2400" dirty="0" err="1" smtClean="0"/>
              <a:t>JSP</a:t>
            </a:r>
            <a:r>
              <a:rPr lang="en-US" sz="2400" dirty="0" smtClean="0"/>
              <a:t> but uses custom tags which can be converted to anything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700" dirty="0" smtClean="0"/>
              <a:t>Java EE Presentation Tier Components</a:t>
            </a:r>
            <a:endParaRPr lang="en-US" dirty="0"/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14550"/>
            <a:ext cx="64103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Servlet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dirty="0" smtClean="0"/>
              <a:t>A Java application run on the web server in response to HTTP GET or POST requests</a:t>
            </a:r>
          </a:p>
          <a:p>
            <a:r>
              <a:rPr lang="en-US" dirty="0" smtClean="0"/>
              <a:t>Servlet is used to generate dynamic content to return to browser: HTML, XML, …</a:t>
            </a:r>
          </a:p>
          <a:p>
            <a:r>
              <a:rPr lang="en-US" dirty="0" smtClean="0"/>
              <a:t>Servlet is a Java program that runs as separated thread inside </a:t>
            </a:r>
            <a:r>
              <a:rPr lang="en-US" dirty="0" smtClean="0">
                <a:solidFill>
                  <a:srgbClr val="C00000"/>
                </a:solidFill>
              </a:rPr>
              <a:t>servlet container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Servlet container </a:t>
            </a:r>
            <a:r>
              <a:rPr lang="en-US" dirty="0" smtClean="0"/>
              <a:t>is part of web server</a:t>
            </a:r>
          </a:p>
          <a:p>
            <a:pPr lvl="1"/>
            <a:r>
              <a:rPr lang="en-US" dirty="0" smtClean="0"/>
              <a:t>It interacts with web client using the request/ response paradigm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ChangeArrowheads="1"/>
          </p:cNvSpPr>
          <p:nvPr/>
        </p:nvSpPr>
        <p:spPr bwMode="auto">
          <a:xfrm>
            <a:off x="3886200" y="1981200"/>
            <a:ext cx="4572000" cy="2133600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Servlet Model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33400" y="2286000"/>
            <a:ext cx="1524000" cy="1371600"/>
          </a:xfrm>
          <a:prstGeom prst="rect">
            <a:avLst/>
          </a:prstGeom>
          <a:solidFill>
            <a:srgbClr val="0033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4114800" y="2362200"/>
            <a:ext cx="1219200" cy="1371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 smtClean="0"/>
              <a:t>Java </a:t>
            </a:r>
          </a:p>
          <a:p>
            <a:pPr algn="ctr"/>
            <a:r>
              <a:rPr lang="en-US" dirty="0" smtClean="0"/>
              <a:t>Enabled </a:t>
            </a:r>
          </a:p>
          <a:p>
            <a:pPr algn="ctr"/>
            <a:r>
              <a:rPr lang="en-US" dirty="0" smtClean="0"/>
              <a:t>Web 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2057400" y="27432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6705600" y="2362200"/>
            <a:ext cx="1295400" cy="1371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Servlet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container</a:t>
            </a:r>
            <a:endParaRPr lang="en-US" dirty="0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>
            <a:off x="5334000" y="27432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2" name="Line 11"/>
          <p:cNvSpPr>
            <a:spLocks noChangeShapeType="1"/>
          </p:cNvSpPr>
          <p:nvPr/>
        </p:nvSpPr>
        <p:spPr bwMode="auto">
          <a:xfrm flipH="1">
            <a:off x="5334000" y="32004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 flipH="1">
            <a:off x="2057400" y="33528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2209800" y="2133600"/>
            <a:ext cx="14478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HTTP 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Get/Post</a:t>
            </a:r>
            <a:endParaRPr lang="en-US" dirty="0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2590800" y="3352800"/>
            <a:ext cx="9144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HTML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5137" name="Rectangle 21"/>
          <p:cNvSpPr>
            <a:spLocks noChangeArrowheads="1"/>
          </p:cNvSpPr>
          <p:nvPr/>
        </p:nvSpPr>
        <p:spPr bwMode="auto">
          <a:xfrm>
            <a:off x="6678304" y="4495800"/>
            <a:ext cx="12954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dirty="0" smtClean="0"/>
              <a:t>Resources</a:t>
            </a:r>
          </a:p>
          <a:p>
            <a:r>
              <a:rPr lang="en-US" dirty="0" smtClean="0"/>
              <a:t>JavaBeans</a:t>
            </a:r>
          </a:p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5139" name="Line 23"/>
          <p:cNvSpPr>
            <a:spLocks noChangeShapeType="1"/>
          </p:cNvSpPr>
          <p:nvPr/>
        </p:nvSpPr>
        <p:spPr bwMode="auto">
          <a:xfrm>
            <a:off x="7315200" y="37338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781800" y="2438400"/>
            <a:ext cx="1143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Servlet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81800" y="2819400"/>
            <a:ext cx="1143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Servlet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Servlet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9067800" cy="5181600"/>
          </a:xfrm>
        </p:spPr>
        <p:txBody>
          <a:bodyPr/>
          <a:lstStyle/>
          <a:p>
            <a:r>
              <a:rPr lang="en-US" dirty="0" smtClean="0"/>
              <a:t>Servlet container runs servlets and send back their output to web client</a:t>
            </a:r>
          </a:p>
          <a:p>
            <a:pPr lvl="1"/>
            <a:r>
              <a:rPr lang="en-US" dirty="0" smtClean="0"/>
              <a:t>HTML page is produced by print statements</a:t>
            </a:r>
          </a:p>
          <a:p>
            <a:pPr lvl="1">
              <a:buNone/>
            </a:pPr>
            <a:r>
              <a:rPr lang="en-US" dirty="0" smtClean="0"/>
              <a:t>out.println("&lt;html&gt;"); …</a:t>
            </a:r>
          </a:p>
          <a:p>
            <a:r>
              <a:rPr lang="en-US" dirty="0" smtClean="0"/>
              <a:t>Loaded into memory once and then called many times</a:t>
            </a:r>
          </a:p>
          <a:p>
            <a:pPr lvl="1"/>
            <a:r>
              <a:rPr lang="en-US" dirty="0" smtClean="0"/>
              <a:t>Performance enhancement</a:t>
            </a:r>
          </a:p>
          <a:p>
            <a:r>
              <a:rPr lang="en-US" dirty="0" smtClean="0"/>
              <a:t>Provides APIs for session management, access to GET/POST data, …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5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Servlet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000" dirty="0" smtClean="0"/>
              <a:t>Servlet container provides API for session &amp; request management through implicit objects 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Session</a:t>
            </a:r>
            <a:r>
              <a:rPr lang="en-US" sz="1800" dirty="0" smtClean="0"/>
              <a:t> object: </a:t>
            </a:r>
            <a:r>
              <a:rPr lang="en-US" sz="1600" smtClean="0"/>
              <a:t>Session management</a:t>
            </a:r>
            <a:endParaRPr lang="en-US" sz="1600" dirty="0" smtClean="0"/>
          </a:p>
          <a:p>
            <a:pPr lvl="1" eaLnBrk="1" hangingPunct="1">
              <a:spcBef>
                <a:spcPts val="60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Request</a:t>
            </a:r>
            <a:r>
              <a:rPr lang="en-US" sz="1800" dirty="0" smtClean="0"/>
              <a:t> object : </a:t>
            </a:r>
            <a:r>
              <a:rPr lang="en-US" sz="1600" dirty="0" smtClean="0"/>
              <a:t>Access to request fields: headers, cookies, …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Response</a:t>
            </a:r>
            <a:r>
              <a:rPr lang="en-US" sz="1800" dirty="0" smtClean="0"/>
              <a:t> object: </a:t>
            </a:r>
            <a:r>
              <a:rPr lang="en-US" sz="1600" dirty="0" smtClean="0"/>
              <a:t>The response object is  used to build the HTTP response</a:t>
            </a:r>
          </a:p>
          <a:p>
            <a:r>
              <a:rPr lang="en-US" sz="2000" dirty="0" smtClean="0"/>
              <a:t>When a request for the </a:t>
            </a:r>
            <a:r>
              <a:rPr lang="en-US" sz="2000" dirty="0" err="1" smtClean="0"/>
              <a:t>servlet</a:t>
            </a:r>
            <a:r>
              <a:rPr lang="en-US" sz="2000" dirty="0" smtClean="0"/>
              <a:t> is received, the </a:t>
            </a:r>
            <a:r>
              <a:rPr lang="en-US" sz="2000" dirty="0" err="1" smtClean="0"/>
              <a:t>servlet</a:t>
            </a:r>
            <a:r>
              <a:rPr lang="en-US" sz="2000" dirty="0" smtClean="0"/>
              <a:t> engine spawns a new thread and calls appropriate service method</a:t>
            </a:r>
          </a:p>
          <a:p>
            <a:pPr lvl="1"/>
            <a:r>
              <a:rPr lang="en-US" sz="1800" b="1" dirty="0" err="1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doGet</a:t>
            </a:r>
            <a:r>
              <a:rPr lang="en-US" sz="1800" dirty="0" smtClean="0"/>
              <a:t>: Process HTTP GET requests </a:t>
            </a:r>
          </a:p>
          <a:p>
            <a:pPr lvl="1"/>
            <a:r>
              <a:rPr lang="en-US" sz="1800" b="1" dirty="0" err="1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doPost</a:t>
            </a:r>
            <a:r>
              <a:rPr lang="en-US" sz="1800" dirty="0" smtClean="0"/>
              <a:t>: Process HTTP POST requests </a:t>
            </a:r>
          </a:p>
          <a:p>
            <a:pPr lvl="1"/>
            <a:r>
              <a:rPr lang="en-US" sz="1800" b="1" dirty="0" err="1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doDelete</a:t>
            </a:r>
            <a:r>
              <a:rPr lang="en-US" sz="1800" dirty="0" smtClean="0"/>
              <a:t>, </a:t>
            </a:r>
            <a:r>
              <a:rPr lang="en-US" sz="1800" b="1" dirty="0" err="1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doOptions</a:t>
            </a:r>
            <a:r>
              <a:rPr lang="en-US" sz="1800" dirty="0" smtClean="0"/>
              <a:t>, </a:t>
            </a:r>
            <a:r>
              <a:rPr lang="en-US" sz="1800" b="1" dirty="0" err="1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doPut</a:t>
            </a:r>
            <a:r>
              <a:rPr lang="en-US" sz="1800" dirty="0" smtClean="0"/>
              <a:t>, …</a:t>
            </a:r>
          </a:p>
          <a:p>
            <a:r>
              <a:rPr lang="en-US" sz="2000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destroy()</a:t>
            </a:r>
            <a:r>
              <a:rPr lang="en-US" sz="2000" dirty="0" smtClean="0"/>
              <a:t> is called by to destroy the </a:t>
            </a:r>
            <a:r>
              <a:rPr lang="en-US" sz="2000" dirty="0" err="1" smtClean="0"/>
              <a:t>servlet</a:t>
            </a:r>
            <a:endParaRPr lang="en-US" sz="2000" dirty="0" smtClean="0"/>
          </a:p>
          <a:p>
            <a:pPr lvl="1"/>
            <a:r>
              <a:rPr lang="en-US" sz="1800" dirty="0" smtClean="0"/>
              <a:t>On web application shutdown or to release some resources</a:t>
            </a:r>
          </a:p>
          <a:p>
            <a:pPr lvl="1"/>
            <a:r>
              <a:rPr lang="en-US" sz="1800" dirty="0" smtClean="0"/>
              <a:t>By default, </a:t>
            </a:r>
            <a:r>
              <a:rPr lang="en-US" sz="1800" dirty="0" err="1" smtClean="0"/>
              <a:t>servlets</a:t>
            </a:r>
            <a:r>
              <a:rPr lang="en-US" sz="1800" dirty="0" smtClean="0"/>
              <a:t> are kept alive as long as possible </a:t>
            </a:r>
          </a:p>
          <a:p>
            <a:pPr eaLnBrk="1" hangingPunct="1">
              <a:spcBef>
                <a:spcPts val="600"/>
              </a:spcBef>
            </a:pPr>
            <a:endParaRPr lang="en-US" sz="1800" dirty="0" smtClean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9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Hello World Servlet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00"/>
              </a:spcBef>
              <a:buNone/>
            </a:pP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600" b="1" baseline="-25000" dirty="0" err="1" smtClean="0">
                <a:latin typeface="Courier New" pitchFamily="49" charset="0"/>
                <a:cs typeface="Courier New" pitchFamily="49" charset="0"/>
              </a:rPr>
              <a:t>HelloServlet</a:t>
            </a: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extends </a:t>
            </a:r>
            <a:r>
              <a:rPr lang="en-US" sz="2600" b="1" baseline="-25000" dirty="0" err="1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HttpServlet</a:t>
            </a: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spcBef>
                <a:spcPts val="200"/>
              </a:spcBef>
              <a:buNone/>
            </a:pP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US" sz="2600" b="1" baseline="-25000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doGet</a:t>
            </a: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baseline="-250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HttpServletRequest</a:t>
            </a: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request,</a:t>
            </a:r>
          </a:p>
          <a:p>
            <a:pPr>
              <a:spcBef>
                <a:spcPts val="200"/>
              </a:spcBef>
              <a:buNone/>
            </a:pP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600" b="1" baseline="-250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HttpServletResponse</a:t>
            </a: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response) throws </a:t>
            </a:r>
            <a:r>
              <a:rPr lang="en-US" sz="2600" b="1" baseline="-25000" dirty="0" err="1" smtClean="0">
                <a:latin typeface="Courier New" pitchFamily="49" charset="0"/>
                <a:cs typeface="Courier New" pitchFamily="49" charset="0"/>
              </a:rPr>
              <a:t>ServletException</a:t>
            </a: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600" b="1" baseline="-25000" dirty="0" err="1" smtClean="0"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spcBef>
                <a:spcPts val="200"/>
              </a:spcBef>
              <a:buNone/>
            </a:pP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600" b="1" baseline="-25000" dirty="0" err="1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response</a:t>
            </a:r>
            <a:r>
              <a:rPr lang="en-US" sz="2600" b="1" baseline="-25000" dirty="0" err="1" smtClean="0">
                <a:latin typeface="Courier New" pitchFamily="49" charset="0"/>
                <a:cs typeface="Courier New" pitchFamily="49" charset="0"/>
              </a:rPr>
              <a:t>.setContentType</a:t>
            </a: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("text/html");</a:t>
            </a:r>
          </a:p>
          <a:p>
            <a:pPr>
              <a:spcBef>
                <a:spcPts val="200"/>
              </a:spcBef>
              <a:buNone/>
            </a:pP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600" b="1" baseline="-25000" dirty="0" err="1" smtClean="0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out = </a:t>
            </a:r>
            <a:r>
              <a:rPr lang="en-US" sz="2600" b="1" baseline="-25000" dirty="0" err="1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response.getWriter</a:t>
            </a: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spcBef>
                <a:spcPts val="200"/>
              </a:spcBef>
              <a:buNone/>
            </a:pP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   String </a:t>
            </a:r>
            <a:r>
              <a:rPr lang="en-US" sz="2600" b="1" baseline="-25000" dirty="0" err="1" smtClean="0">
                <a:latin typeface="Courier New" pitchFamily="49" charset="0"/>
                <a:cs typeface="Courier New" pitchFamily="49" charset="0"/>
              </a:rPr>
              <a:t>docType</a:t>
            </a: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=</a:t>
            </a:r>
          </a:p>
          <a:p>
            <a:pPr>
              <a:spcBef>
                <a:spcPts val="200"/>
              </a:spcBef>
              <a:buNone/>
            </a:pP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     "&lt;!</a:t>
            </a:r>
            <a:r>
              <a:rPr lang="en-US" sz="2600" b="1" baseline="-25000" dirty="0" err="1" smtClean="0">
                <a:latin typeface="Courier New" pitchFamily="49" charset="0"/>
                <a:cs typeface="Courier New" pitchFamily="49" charset="0"/>
              </a:rPr>
              <a:t>DOCTYPE</a:t>
            </a: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HTML PUBLIC \"-//W3C//</a:t>
            </a:r>
            <a:r>
              <a:rPr lang="en-US" sz="2600" b="1" baseline="-25000" dirty="0" err="1" smtClean="0">
                <a:latin typeface="Courier New" pitchFamily="49" charset="0"/>
                <a:cs typeface="Courier New" pitchFamily="49" charset="0"/>
              </a:rPr>
              <a:t>DTD</a:t>
            </a: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HTML 4.0 " +</a:t>
            </a:r>
          </a:p>
          <a:p>
            <a:pPr>
              <a:spcBef>
                <a:spcPts val="200"/>
              </a:spcBef>
              <a:buNone/>
            </a:pP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     "Transitional//EN\"&gt;\n";</a:t>
            </a:r>
          </a:p>
          <a:p>
            <a:pPr>
              <a:spcBef>
                <a:spcPts val="200"/>
              </a:spcBef>
              <a:buNone/>
            </a:pP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600" b="1" baseline="-25000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baseline="-25000" dirty="0" err="1" smtClean="0">
                <a:latin typeface="Courier New" pitchFamily="49" charset="0"/>
                <a:cs typeface="Courier New" pitchFamily="49" charset="0"/>
              </a:rPr>
              <a:t>docType</a:t>
            </a: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+</a:t>
            </a:r>
          </a:p>
          <a:p>
            <a:pPr>
              <a:spcBef>
                <a:spcPts val="200"/>
              </a:spcBef>
              <a:buNone/>
            </a:pP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               "&lt;HTML&gt;\n" +</a:t>
            </a:r>
          </a:p>
          <a:p>
            <a:pPr>
              <a:spcBef>
                <a:spcPts val="200"/>
              </a:spcBef>
              <a:buNone/>
            </a:pP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               "&lt;HEAD&gt;&lt;TITLE&gt;Hello&lt;/TITLE&gt;&lt;/HEAD&gt;\n" +</a:t>
            </a:r>
          </a:p>
          <a:p>
            <a:pPr>
              <a:spcBef>
                <a:spcPts val="200"/>
              </a:spcBef>
              <a:buNone/>
            </a:pP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               "&lt;BODY&gt;\n" +</a:t>
            </a:r>
          </a:p>
          <a:p>
            <a:pPr>
              <a:spcBef>
                <a:spcPts val="200"/>
              </a:spcBef>
              <a:buNone/>
            </a:pP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               "&lt;H1&gt;Hello World&lt;/H1&gt;\n" +</a:t>
            </a:r>
          </a:p>
          <a:p>
            <a:pPr>
              <a:spcBef>
                <a:spcPts val="200"/>
              </a:spcBef>
              <a:buNone/>
            </a:pP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               "&lt;/BODY&gt;&lt;/HTML&gt;");</a:t>
            </a:r>
          </a:p>
          <a:p>
            <a:pPr>
              <a:spcBef>
                <a:spcPts val="200"/>
              </a:spcBef>
              <a:buNone/>
            </a:pP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spcBef>
                <a:spcPts val="200"/>
              </a:spcBef>
              <a:buNone/>
            </a:pPr>
            <a:r>
              <a:rPr lang="en-US" sz="2600" b="1" baseline="-25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600" b="1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6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Web Pages</a:t>
            </a:r>
            <a:endParaRPr lang="en-US" dirty="0"/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479425" y="2667000"/>
          <a:ext cx="1341438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" name="Clip" r:id="rId3" imgW="3597275" imgH="3390900" progId="">
                  <p:embed/>
                </p:oleObj>
              </mc:Choice>
              <mc:Fallback>
                <p:oleObj name="Clip" r:id="rId3" imgW="3597275" imgH="3390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2667000"/>
                        <a:ext cx="1341438" cy="126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4365625" y="2514600"/>
          <a:ext cx="108902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" name="Clip" r:id="rId5" imgW="2735263" imgH="3825875" progId="">
                  <p:embed/>
                </p:oleObj>
              </mc:Choice>
              <mc:Fallback>
                <p:oleObj name="Clip" r:id="rId5" imgW="2735263" imgH="38258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2514600"/>
                        <a:ext cx="1089025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6042025" y="2057400"/>
          <a:ext cx="7397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" name="Clip" r:id="rId7" imgW="2354263" imgH="3397250" progId="">
                  <p:embed/>
                </p:oleObj>
              </mc:Choice>
              <mc:Fallback>
                <p:oleObj name="Clip" r:id="rId7" imgW="2354263" imgH="33972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2057400"/>
                        <a:ext cx="7397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908425" y="1905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Web Server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03225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Browser</a:t>
            </a: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2079625" y="3352800"/>
            <a:ext cx="1981200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 flipH="1">
            <a:off x="2079625" y="3124200"/>
            <a:ext cx="1981200" cy="0"/>
          </a:xfrm>
          <a:prstGeom prst="line">
            <a:avLst/>
          </a:prstGeom>
          <a:noFill/>
          <a:ln w="2222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flipH="1">
            <a:off x="5432425" y="25146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965825" y="1676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Form</a:t>
            </a: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1927225" y="3810000"/>
            <a:ext cx="2209800" cy="9906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2133600" y="3276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Submit Form</a:t>
            </a:r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 flipV="1">
            <a:off x="5508625" y="3581400"/>
            <a:ext cx="1295400" cy="12954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graphicFrame>
        <p:nvGraphicFramePr>
          <p:cNvPr id="44" name="Object 15"/>
          <p:cNvGraphicFramePr>
            <a:graphicFrameLocks noChangeAspect="1"/>
          </p:cNvGraphicFramePr>
          <p:nvPr/>
        </p:nvGraphicFramePr>
        <p:xfrm>
          <a:off x="6804025" y="3200400"/>
          <a:ext cx="7620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1" name="Clip" r:id="rId9" imgW="4311650" imgH="3597275" progId="">
                  <p:embed/>
                </p:oleObj>
              </mc:Choice>
              <mc:Fallback>
                <p:oleObj name="Clip" r:id="rId9" imgW="4311650" imgH="35972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3200400"/>
                        <a:ext cx="762000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16"/>
          <p:cNvGrpSpPr>
            <a:grpSpLocks/>
          </p:cNvGrpSpPr>
          <p:nvPr/>
        </p:nvGrpSpPr>
        <p:grpSpPr bwMode="auto">
          <a:xfrm>
            <a:off x="6727825" y="4648200"/>
            <a:ext cx="457200" cy="609600"/>
            <a:chOff x="5188" y="2548"/>
            <a:chExt cx="472" cy="952"/>
          </a:xfrm>
        </p:grpSpPr>
        <p:sp>
          <p:nvSpPr>
            <p:cNvPr id="46" name="Rectangle 17"/>
            <p:cNvSpPr>
              <a:spLocks noChangeArrowheads="1"/>
            </p:cNvSpPr>
            <p:nvPr/>
          </p:nvSpPr>
          <p:spPr bwMode="auto">
            <a:xfrm>
              <a:off x="5188" y="2644"/>
              <a:ext cx="472" cy="760"/>
            </a:xfrm>
            <a:prstGeom prst="rect">
              <a:avLst/>
            </a:prstGeom>
            <a:solidFill>
              <a:srgbClr val="FFCF0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>
              <a:off x="5188" y="2548"/>
              <a:ext cx="472" cy="184"/>
            </a:xfrm>
            <a:prstGeom prst="ellipse">
              <a:avLst/>
            </a:prstGeom>
            <a:solidFill>
              <a:srgbClr val="FFCF0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5188" y="3316"/>
              <a:ext cx="472" cy="184"/>
            </a:xfrm>
            <a:prstGeom prst="ellipse">
              <a:avLst/>
            </a:prstGeom>
            <a:solidFill>
              <a:srgbClr val="FFCF0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Arial" pitchFamily="34" charset="0"/>
              </a:endParaRPr>
            </a:p>
          </p:txBody>
        </p:sp>
      </p:grp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6880225" y="3962400"/>
            <a:ext cx="76200" cy="6096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 flipH="1" flipV="1">
            <a:off x="7032625" y="3962400"/>
            <a:ext cx="76200" cy="533400"/>
          </a:xfrm>
          <a:prstGeom prst="line">
            <a:avLst/>
          </a:prstGeom>
          <a:noFill/>
          <a:ln w="2222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1" name="Line 22"/>
          <p:cNvSpPr>
            <a:spLocks noChangeShapeType="1"/>
          </p:cNvSpPr>
          <p:nvPr/>
        </p:nvSpPr>
        <p:spPr bwMode="auto">
          <a:xfrm flipH="1">
            <a:off x="6270625" y="3962400"/>
            <a:ext cx="457200" cy="6096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2" name="Line 23"/>
          <p:cNvSpPr>
            <a:spLocks noChangeShapeType="1"/>
          </p:cNvSpPr>
          <p:nvPr/>
        </p:nvSpPr>
        <p:spPr bwMode="auto">
          <a:xfrm flipV="1">
            <a:off x="6194425" y="3810000"/>
            <a:ext cx="533400" cy="609600"/>
          </a:xfrm>
          <a:prstGeom prst="line">
            <a:avLst/>
          </a:prstGeom>
          <a:noFill/>
          <a:ln w="2222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graphicFrame>
        <p:nvGraphicFramePr>
          <p:cNvPr id="53" name="Object 24"/>
          <p:cNvGraphicFramePr>
            <a:graphicFrameLocks noChangeAspect="1"/>
          </p:cNvGraphicFramePr>
          <p:nvPr/>
        </p:nvGraphicFramePr>
        <p:xfrm>
          <a:off x="5889625" y="4648200"/>
          <a:ext cx="5794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" name="Clip" r:id="rId11" imgW="3741738" imgH="4427538" progId="">
                  <p:embed/>
                </p:oleObj>
              </mc:Choice>
              <mc:Fallback>
                <p:oleObj name="Clip" r:id="rId11" imgW="3741738" imgH="44275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4648200"/>
                        <a:ext cx="5794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5"/>
          <p:cNvGraphicFramePr>
            <a:graphicFrameLocks noChangeAspect="1"/>
          </p:cNvGraphicFramePr>
          <p:nvPr/>
        </p:nvGraphicFramePr>
        <p:xfrm>
          <a:off x="8023225" y="4724400"/>
          <a:ext cx="7397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" name="Clip" r:id="rId13" imgW="2354263" imgH="3397250" progId="">
                  <p:embed/>
                </p:oleObj>
              </mc:Choice>
              <mc:Fallback>
                <p:oleObj name="Clip" r:id="rId13" imgW="2354263" imgH="33972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3225" y="4724400"/>
                        <a:ext cx="7397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Line 26"/>
          <p:cNvSpPr>
            <a:spLocks noChangeShapeType="1"/>
          </p:cNvSpPr>
          <p:nvPr/>
        </p:nvSpPr>
        <p:spPr bwMode="auto">
          <a:xfrm>
            <a:off x="7566025" y="3733800"/>
            <a:ext cx="762000" cy="990600"/>
          </a:xfrm>
          <a:prstGeom prst="line">
            <a:avLst/>
          </a:prstGeom>
          <a:noFill/>
          <a:ln w="2222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H="1">
            <a:off x="5280025" y="5867400"/>
            <a:ext cx="2590800" cy="0"/>
          </a:xfrm>
          <a:prstGeom prst="line">
            <a:avLst/>
          </a:prstGeom>
          <a:noFill/>
          <a:ln w="2222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H="1" flipV="1">
            <a:off x="1774825" y="4038600"/>
            <a:ext cx="2209800" cy="990600"/>
          </a:xfrm>
          <a:prstGeom prst="line">
            <a:avLst/>
          </a:prstGeom>
          <a:noFill/>
          <a:ln w="2222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V="1">
            <a:off x="5584825" y="2667000"/>
            <a:ext cx="381000" cy="4572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Servlets vs. CGI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Advantages:</a:t>
            </a:r>
          </a:p>
          <a:p>
            <a:pPr lvl="1"/>
            <a:r>
              <a:rPr lang="en-US" sz="2400" dirty="0" smtClean="0"/>
              <a:t>Running a servlet doesn’t require creating a separate process each time</a:t>
            </a:r>
          </a:p>
          <a:p>
            <a:pPr lvl="1"/>
            <a:r>
              <a:rPr lang="en-US" sz="2400" dirty="0" smtClean="0"/>
              <a:t>A servlet stays in memory, so it doesn’t have to be reloaded each time</a:t>
            </a:r>
          </a:p>
          <a:p>
            <a:pPr lvl="1"/>
            <a:r>
              <a:rPr lang="en-US" sz="2400" dirty="0" err="1" smtClean="0"/>
              <a:t>Untrusted</a:t>
            </a:r>
            <a:r>
              <a:rPr lang="en-US" sz="2400" dirty="0" smtClean="0"/>
              <a:t> servlets can be run in a “sandbox”</a:t>
            </a:r>
          </a:p>
          <a:p>
            <a:pPr lvl="2"/>
            <a:r>
              <a:rPr lang="en-US" sz="2200" dirty="0" smtClean="0"/>
              <a:t>A secured environment</a:t>
            </a:r>
          </a:p>
          <a:p>
            <a:r>
              <a:rPr lang="en-US" sz="2800" dirty="0" smtClean="0"/>
              <a:t>Disadvantage:</a:t>
            </a:r>
          </a:p>
          <a:p>
            <a:pPr lvl="1"/>
            <a:r>
              <a:rPr lang="en-US" sz="2400" dirty="0" smtClean="0"/>
              <a:t>Servlets must be in Java</a:t>
            </a:r>
          </a:p>
          <a:p>
            <a:pPr lvl="1"/>
            <a:r>
              <a:rPr lang="en-US" sz="2400" dirty="0" smtClean="0"/>
              <a:t>CGI scripts can be in any language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JavaServer</a:t>
            </a:r>
            <a:r>
              <a:rPr lang="en-US" dirty="0" smtClean="0"/>
              <a:t> Pages (JSP)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610600" cy="5181600"/>
          </a:xfrm>
        </p:spPr>
        <p:txBody>
          <a:bodyPr/>
          <a:lstStyle/>
          <a:p>
            <a:r>
              <a:rPr lang="en-US" dirty="0" err="1" smtClean="0"/>
              <a:t>JavaServer</a:t>
            </a:r>
            <a:r>
              <a:rPr lang="en-US" dirty="0" smtClean="0"/>
              <a:t> Pages technology is an extension of </a:t>
            </a:r>
            <a:r>
              <a:rPr lang="en-US" dirty="0" err="1" smtClean="0"/>
              <a:t>servlet</a:t>
            </a:r>
            <a:endParaRPr lang="en-US" dirty="0" smtClean="0"/>
          </a:p>
          <a:p>
            <a:pPr lvl="1"/>
            <a:r>
              <a:rPr lang="en-US" dirty="0" smtClean="0"/>
              <a:t>It is the embed version of servlet in HTML</a:t>
            </a:r>
          </a:p>
          <a:p>
            <a:pPr lvl="2"/>
            <a:r>
              <a:rPr lang="en-US" dirty="0" smtClean="0"/>
              <a:t> JSPs are easier to develop than servlets</a:t>
            </a:r>
          </a:p>
          <a:p>
            <a:pPr lvl="1"/>
            <a:r>
              <a:rPr lang="en-US" dirty="0" smtClean="0"/>
              <a:t>It runs on the web server tier</a:t>
            </a:r>
          </a:p>
          <a:p>
            <a:r>
              <a:rPr lang="en-US" dirty="0" smtClean="0"/>
              <a:t> Contains some static HTML and some JSP tags in .jsp file, Java code inside the tags creates dynamic content (similar to PHP)</a:t>
            </a:r>
          </a:p>
          <a:p>
            <a:r>
              <a:rPr lang="en-US" dirty="0" smtClean="0"/>
              <a:t>When JSP is run, it creates a servlet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3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JSP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&lt;html xmlns = "http://www.w3.org/1999/xhtml"&gt;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&lt;head&gt; &lt;title&gt;Processing "get" requests with data&lt;/title&gt; &lt;/head&gt;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&lt;body&gt;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   &lt;% // begin scriptlet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      String name = </a:t>
            </a:r>
            <a:r>
              <a:rPr lang="en-US" sz="1400" b="1" kern="1200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request</a:t>
            </a: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.getParameter("firstName");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      if ( name != null ) {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   %&gt;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       &lt;h1&gt; Hello &lt;%= name %&gt;, &lt;br /&gt; Welcome to JavaServer Pages! &lt;h1&gt;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   &lt;% // continue scriptlet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      } 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      else {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   %&gt;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         &lt;form action = "welcome.jsp" method = "get"&gt;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            &lt;p&gt; Type your first name and press Submit&lt;/p&gt;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            &lt;p&gt;&lt;input type = "text" name = "firstName" /&gt;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               &lt;input type = "submit" value = "Submit" /&gt;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            &lt;/p&gt;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         &lt;/form&gt;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   &lt;% // continue scriptlet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   }  // end else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   %&gt;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   &lt;/body&gt;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en-US" sz="1400" b="1" kern="1200" dirty="0" smtClean="0">
                <a:latin typeface="Courier New" pitchFamily="49" charset="0"/>
                <a:cs typeface="Courier New" pitchFamily="49" charset="0"/>
              </a:rPr>
              <a:t>&lt;/html&gt;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JSP Invocation</a:t>
            </a:r>
            <a:endParaRPr lang="en-US" dirty="0"/>
          </a:p>
        </p:txBody>
      </p:sp>
      <p:pic>
        <p:nvPicPr>
          <p:cNvPr id="323586" name="Picture 2" descr="File:JSPLi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52549"/>
            <a:ext cx="7620000" cy="466725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0" y="5517232"/>
            <a:ext cx="4386064" cy="430560"/>
          </a:xfrm>
          <a:prstGeom prst="roundRect">
            <a:avLst/>
          </a:prstGeom>
          <a:solidFill>
            <a:srgbClr val="C00000">
              <a:alpha val="1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JSP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Runtime characteristics of servlet </a:t>
            </a:r>
          </a:p>
          <a:p>
            <a:pPr lvl="1"/>
            <a:r>
              <a:rPr lang="en-US" dirty="0" smtClean="0"/>
              <a:t>Server side complex processing</a:t>
            </a:r>
          </a:p>
          <a:p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Easier to develop</a:t>
            </a:r>
          </a:p>
          <a:p>
            <a:pPr lvl="1"/>
            <a:r>
              <a:rPr lang="en-US" dirty="0" smtClean="0"/>
              <a:t>Automatic recompilation of modified pages</a:t>
            </a:r>
          </a:p>
          <a:p>
            <a:pPr lvl="1"/>
            <a:r>
              <a:rPr lang="en-US" dirty="0" smtClean="0"/>
              <a:t>More natural way to dynamic web pages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JSP</a:t>
            </a:r>
            <a:r>
              <a:rPr lang="en-US" dirty="0" smtClean="0"/>
              <a:t> 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686800" cy="5181600"/>
          </a:xfrm>
        </p:spPr>
        <p:txBody>
          <a:bodyPr/>
          <a:lstStyle/>
          <a:p>
            <a:r>
              <a:rPr lang="en-US" dirty="0" smtClean="0"/>
              <a:t>In comparison to interpreted scripts (PHP)</a:t>
            </a:r>
          </a:p>
          <a:p>
            <a:pPr lvl="1">
              <a:spcBef>
                <a:spcPts val="1200"/>
              </a:spcBef>
            </a:pPr>
            <a:r>
              <a:rPr lang="en-US" dirty="0" err="1" smtClean="0"/>
              <a:t>JSP</a:t>
            </a:r>
            <a:r>
              <a:rPr lang="en-US" dirty="0" smtClean="0"/>
              <a:t> is compiled</a:t>
            </a:r>
          </a:p>
          <a:p>
            <a:pPr lvl="2"/>
            <a:r>
              <a:rPr lang="en-US" dirty="0" smtClean="0"/>
              <a:t>More safety &amp; better performance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Compiled servlet is in memory	</a:t>
            </a:r>
          </a:p>
          <a:p>
            <a:pPr lvl="2"/>
            <a:r>
              <a:rPr lang="en-US" dirty="0" smtClean="0"/>
              <a:t>Better performance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Converted to Servlet (a complete Java program)</a:t>
            </a:r>
          </a:p>
          <a:p>
            <a:pPr lvl="2"/>
            <a:r>
              <a:rPr lang="en-US" dirty="0" smtClean="0"/>
              <a:t>Full OOP!!</a:t>
            </a:r>
          </a:p>
          <a:p>
            <a:pPr lvl="2"/>
            <a:r>
              <a:rPr lang="en-US" dirty="0" smtClean="0"/>
              <a:t>More complex logic implementation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JavaServer</a:t>
            </a:r>
            <a:r>
              <a:rPr lang="en-US" dirty="0" smtClean="0"/>
              <a:t> 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686800" cy="5181600"/>
          </a:xfrm>
        </p:spPr>
        <p:txBody>
          <a:bodyPr/>
          <a:lstStyle/>
          <a:p>
            <a:r>
              <a:rPr lang="en-US" dirty="0" smtClean="0"/>
              <a:t>A user interface framework for building web applications</a:t>
            </a:r>
          </a:p>
          <a:p>
            <a:r>
              <a:rPr lang="en-US" dirty="0" err="1" smtClean="0"/>
              <a:t>JavaServer</a:t>
            </a:r>
            <a:r>
              <a:rPr lang="en-US" dirty="0" smtClean="0"/>
              <a:t> Faces Components</a:t>
            </a:r>
          </a:p>
          <a:p>
            <a:pPr lvl="1"/>
            <a:r>
              <a:rPr lang="en-US" dirty="0" smtClean="0"/>
              <a:t>A GUI component framework</a:t>
            </a:r>
          </a:p>
          <a:p>
            <a:pPr lvl="2"/>
            <a:r>
              <a:rPr lang="en-US" dirty="0" smtClean="0"/>
              <a:t>A set of custom markup tags </a:t>
            </a:r>
            <a:r>
              <a:rPr lang="en-US" sz="2400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&lt;h:form&gt;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&lt;h:head&gt;</a:t>
            </a:r>
            <a:endParaRPr lang="en-US" b="1" dirty="0" smtClean="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A flexible model for rendering components in different kinds of HTML or different markup</a:t>
            </a:r>
          </a:p>
          <a:p>
            <a:pPr lvl="2"/>
            <a:r>
              <a:rPr lang="en-US" dirty="0" smtClean="0"/>
              <a:t>A Renderer object generates the markup to render the component &amp; view its data</a:t>
            </a:r>
          </a:p>
          <a:p>
            <a:pPr lvl="1"/>
            <a:r>
              <a:rPr lang="en-US" dirty="0" smtClean="0"/>
              <a:t>A standard </a:t>
            </a:r>
            <a:r>
              <a:rPr lang="en-US" dirty="0" err="1" smtClean="0"/>
              <a:t>RenderKit</a:t>
            </a:r>
            <a:r>
              <a:rPr lang="en-US" dirty="0" smtClean="0"/>
              <a:t> for generating HTML/4.01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JavaServer</a:t>
            </a:r>
            <a:r>
              <a:rPr lang="en-US" dirty="0" smtClean="0"/>
              <a:t> Faces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Backing beans</a:t>
            </a:r>
          </a:p>
          <a:p>
            <a:pPr lvl="1"/>
            <a:r>
              <a:rPr lang="en-US" dirty="0" smtClean="0"/>
              <a:t>The logic of application</a:t>
            </a:r>
          </a:p>
          <a:p>
            <a:pPr lvl="2"/>
            <a:r>
              <a:rPr lang="en-US" dirty="0" smtClean="0"/>
              <a:t>Java classes using Java EE beans</a:t>
            </a:r>
          </a:p>
          <a:p>
            <a:r>
              <a:rPr lang="en-US" dirty="0" err="1" smtClean="0"/>
              <a:t>Facelet</a:t>
            </a:r>
            <a:endParaRPr lang="en-US" dirty="0" smtClean="0"/>
          </a:p>
          <a:p>
            <a:pPr lvl="1"/>
            <a:r>
              <a:rPr lang="en-US" dirty="0" smtClean="0"/>
              <a:t>The view of application</a:t>
            </a:r>
          </a:p>
          <a:p>
            <a:pPr lvl="2"/>
            <a:r>
              <a:rPr lang="en-US" dirty="0" smtClean="0"/>
              <a:t>XHTML file using component tags</a:t>
            </a:r>
          </a:p>
          <a:p>
            <a:r>
              <a:rPr lang="en-US" dirty="0" smtClean="0"/>
              <a:t>Application configuration &amp; description</a:t>
            </a:r>
          </a:p>
          <a:p>
            <a:pPr lvl="1"/>
            <a:r>
              <a:rPr lang="en-US" dirty="0" smtClean="0"/>
              <a:t>Mapping between </a:t>
            </a:r>
            <a:r>
              <a:rPr lang="en-US" dirty="0" err="1" smtClean="0"/>
              <a:t>Facelets</a:t>
            </a:r>
            <a:r>
              <a:rPr lang="en-US" dirty="0" smtClean="0"/>
              <a:t> &amp; Beans</a:t>
            </a:r>
          </a:p>
          <a:p>
            <a:pPr lvl="1"/>
            <a:r>
              <a:rPr lang="en-US" dirty="0" smtClean="0"/>
              <a:t>File organization, …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EJB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587680" cy="5181600"/>
          </a:xfrm>
        </p:spPr>
        <p:txBody>
          <a:bodyPr/>
          <a:lstStyle/>
          <a:p>
            <a:r>
              <a:rPr lang="en-US" dirty="0" smtClean="0"/>
              <a:t>EJBs are </a:t>
            </a:r>
            <a:r>
              <a:rPr lang="en-US" i="1" dirty="0" smtClean="0"/>
              <a:t>distributed components</a:t>
            </a:r>
            <a:r>
              <a:rPr lang="en-US" dirty="0" smtClean="0"/>
              <a:t> used to implement business logic (no UI)</a:t>
            </a:r>
          </a:p>
          <a:p>
            <a:r>
              <a:rPr lang="en-US" dirty="0" smtClean="0"/>
              <a:t>Developer concentrates on business logic</a:t>
            </a:r>
          </a:p>
          <a:p>
            <a:pPr lvl="1"/>
            <a:r>
              <a:rPr lang="en-US" dirty="0" smtClean="0"/>
              <a:t>Availability, scalability, security, interoperability and … handled by the J2EE server</a:t>
            </a:r>
          </a:p>
          <a:p>
            <a:r>
              <a:rPr lang="en-US" dirty="0" smtClean="0"/>
              <a:t>Client of EJBs can be JSPs, </a:t>
            </a:r>
            <a:r>
              <a:rPr lang="en-US" dirty="0" err="1" smtClean="0"/>
              <a:t>servlets</a:t>
            </a:r>
            <a:r>
              <a:rPr lang="en-US" dirty="0" smtClean="0"/>
              <a:t>, other EJBs and external applications</a:t>
            </a:r>
          </a:p>
          <a:p>
            <a:r>
              <a:rPr lang="en-US" dirty="0" smtClean="0"/>
              <a:t>Clients see </a:t>
            </a:r>
            <a:r>
              <a:rPr lang="en-US" i="1" dirty="0" smtClean="0"/>
              <a:t>interfaces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EJB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9296400" cy="5181600"/>
          </a:xfrm>
        </p:spPr>
        <p:txBody>
          <a:bodyPr/>
          <a:lstStyle/>
          <a:p>
            <a:r>
              <a:rPr lang="en-US" sz="2800" dirty="0" smtClean="0"/>
              <a:t>Session Beans </a:t>
            </a:r>
          </a:p>
          <a:p>
            <a:pPr lvl="1"/>
            <a:r>
              <a:rPr lang="en-US" sz="2400" i="1" dirty="0" smtClean="0"/>
              <a:t>Synchronous Action</a:t>
            </a:r>
            <a:r>
              <a:rPr lang="en-US" sz="2400" dirty="0" smtClean="0"/>
              <a:t>: Process oriented service providers</a:t>
            </a:r>
          </a:p>
          <a:p>
            <a:pPr lvl="1"/>
            <a:r>
              <a:rPr lang="en-US" sz="2400" dirty="0" smtClean="0"/>
              <a:t>Example: Credit Authorization</a:t>
            </a:r>
          </a:p>
          <a:p>
            <a:r>
              <a:rPr lang="en-US" sz="2800" dirty="0" smtClean="0"/>
              <a:t>Entity Beans</a:t>
            </a:r>
          </a:p>
          <a:p>
            <a:pPr lvl="1"/>
            <a:r>
              <a:rPr lang="en-US" sz="2400" i="1" dirty="0" smtClean="0"/>
              <a:t>Data</a:t>
            </a:r>
            <a:r>
              <a:rPr lang="en-US" sz="2400" dirty="0" smtClean="0"/>
              <a:t>: Represent data </a:t>
            </a:r>
          </a:p>
          <a:p>
            <a:pPr lvl="1"/>
            <a:r>
              <a:rPr lang="en-US" sz="2400" dirty="0" smtClean="0"/>
              <a:t>Example: Customer, Account</a:t>
            </a:r>
          </a:p>
          <a:p>
            <a:r>
              <a:rPr lang="en-US" sz="2800" dirty="0" smtClean="0"/>
              <a:t>Message-Driven</a:t>
            </a:r>
          </a:p>
          <a:p>
            <a:pPr lvl="1"/>
            <a:r>
              <a:rPr lang="en-US" sz="2400" i="1" dirty="0" smtClean="0"/>
              <a:t>Asynchronous Action</a:t>
            </a:r>
            <a:r>
              <a:rPr lang="en-US" sz="2400" dirty="0" smtClean="0"/>
              <a:t>: Never called directly, only receive messages</a:t>
            </a:r>
          </a:p>
          <a:p>
            <a:pPr lvl="1"/>
            <a:r>
              <a:rPr lang="en-US" sz="2400" dirty="0" smtClean="0"/>
              <a:t>JMS</a:t>
            </a:r>
          </a:p>
          <a:p>
            <a:pPr lvl="1"/>
            <a:r>
              <a:rPr lang="en-US" sz="2400" dirty="0" smtClean="0"/>
              <a:t>Example: Transaction logging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</a:t>
            </a:r>
            <a:r>
              <a:rPr lang="en-US" i="1" dirty="0" smtClean="0"/>
              <a:t>A web application is an application delivered to users from a web server over a network such as the Internet</a:t>
            </a:r>
          </a:p>
          <a:p>
            <a:r>
              <a:rPr lang="en-US" dirty="0" smtClean="0"/>
              <a:t>Only needs a web browser to use the application (</a:t>
            </a:r>
            <a:r>
              <a:rPr lang="en-US" dirty="0" smtClean="0">
                <a:solidFill>
                  <a:srgbClr val="C00000"/>
                </a:solidFill>
              </a:rPr>
              <a:t>Thin Client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Software application that is coded in a browser-supported language</a:t>
            </a:r>
          </a:p>
          <a:p>
            <a:r>
              <a:rPr lang="en-US" dirty="0" smtClean="0"/>
              <a:t>Common web applications, e.g., webmail, Google Docs, Portals, 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0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EJB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36553"/>
            <a:ext cx="8686800" cy="511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EE Summary </a:t>
            </a:r>
            <a:endParaRPr lang="en-US" dirty="0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424612" cy="499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in Java EE: Approach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sz="2800" dirty="0" smtClean="0"/>
              <a:t>The pure JSP approach</a:t>
            </a:r>
          </a:p>
          <a:p>
            <a:r>
              <a:rPr lang="en-US" sz="2800" dirty="0" smtClean="0"/>
              <a:t>Separate JSP pages are used for the controller and the view</a:t>
            </a:r>
          </a:p>
          <a:p>
            <a:r>
              <a:rPr lang="en-US" sz="2800" dirty="0" smtClean="0"/>
              <a:t>Beans being used for the model part</a:t>
            </a:r>
          </a:p>
          <a:p>
            <a:r>
              <a:rPr lang="en-US" sz="2800" dirty="0" smtClean="0"/>
              <a:t>This is a good approach when the development is heavy in graphic designers and light in Java programmers</a:t>
            </a:r>
          </a:p>
          <a:p>
            <a:r>
              <a:rPr lang="en-US" sz="2800" dirty="0" smtClean="0"/>
              <a:t>Relatively complex applications can be constructed with the use of only JSP</a:t>
            </a:r>
          </a:p>
          <a:p>
            <a:pPr lvl="1"/>
            <a:r>
              <a:rPr lang="en-US" sz="2400" dirty="0" smtClean="0"/>
              <a:t>Is also well suited for prototyping Web applications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in Java EE: Approach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534400" cy="5181600"/>
          </a:xfrm>
        </p:spPr>
        <p:txBody>
          <a:bodyPr/>
          <a:lstStyle/>
          <a:p>
            <a:r>
              <a:rPr lang="en-US" sz="3000" dirty="0" smtClean="0"/>
              <a:t>A combination of </a:t>
            </a:r>
            <a:r>
              <a:rPr lang="en-US" sz="3000" dirty="0" err="1" smtClean="0"/>
              <a:t>servlets</a:t>
            </a:r>
            <a:r>
              <a:rPr lang="en-US" sz="3000" dirty="0" smtClean="0"/>
              <a:t>, JSP, and beans</a:t>
            </a:r>
          </a:p>
          <a:p>
            <a:r>
              <a:rPr lang="en-US" sz="3000" dirty="0" smtClean="0"/>
              <a:t>A </a:t>
            </a:r>
            <a:r>
              <a:rPr lang="en-US" sz="3000" dirty="0" err="1" smtClean="0"/>
              <a:t>servlet</a:t>
            </a:r>
            <a:r>
              <a:rPr lang="en-US" sz="3000" dirty="0" smtClean="0"/>
              <a:t> accepts requests and implement business logic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dirty="0" err="1" smtClean="0"/>
              <a:t>servlet</a:t>
            </a:r>
            <a:r>
              <a:rPr lang="en-US" sz="2600" dirty="0" smtClean="0"/>
              <a:t> that receives requests can use other </a:t>
            </a:r>
            <a:r>
              <a:rPr lang="en-US" sz="2600" dirty="0" err="1" smtClean="0"/>
              <a:t>servlets</a:t>
            </a:r>
            <a:r>
              <a:rPr lang="en-US" sz="2600" dirty="0" smtClean="0"/>
              <a:t> to handle various kinds of requests</a:t>
            </a:r>
          </a:p>
          <a:p>
            <a:r>
              <a:rPr lang="en-US" sz="3000" dirty="0" smtClean="0"/>
              <a:t>Beans store and perform basic data manipulation</a:t>
            </a:r>
          </a:p>
          <a:p>
            <a:r>
              <a:rPr lang="en-US" sz="3000" dirty="0" smtClean="0"/>
              <a:t>JSP implements the user views of results of requests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in Java EE: Approach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servlets</a:t>
            </a:r>
            <a:r>
              <a:rPr lang="en-US" dirty="0" smtClean="0"/>
              <a:t> to implement the controller</a:t>
            </a:r>
          </a:p>
          <a:p>
            <a:r>
              <a:rPr lang="en-US" dirty="0" smtClean="0"/>
              <a:t>JSP to implement the view</a:t>
            </a:r>
          </a:p>
          <a:p>
            <a:r>
              <a:rPr lang="en-US" dirty="0" smtClean="0"/>
              <a:t>Enterprise Java-Beans (EJBs) for the model</a:t>
            </a:r>
          </a:p>
          <a:p>
            <a:r>
              <a:rPr lang="en-US" dirty="0" smtClean="0"/>
              <a:t>This is clearly the most complex of the three approaches and is usually used only for the more sophisticated and complex Web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Server vs. Servlet Container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servlet-container supports only the servlet </a:t>
            </a:r>
            <a:r>
              <a:rPr lang="en-US" dirty="0" smtClean="0"/>
              <a:t>API</a:t>
            </a:r>
          </a:p>
          <a:p>
            <a:pPr lvl="1"/>
            <a:r>
              <a:rPr lang="en-US" dirty="0" smtClean="0"/>
              <a:t>including </a:t>
            </a:r>
            <a:r>
              <a:rPr lang="en-US" dirty="0"/>
              <a:t>JSP, </a:t>
            </a:r>
            <a:r>
              <a:rPr lang="en-US" dirty="0" smtClean="0"/>
              <a:t>JSTL</a:t>
            </a:r>
          </a:p>
          <a:p>
            <a:pPr lvl="1"/>
            <a:r>
              <a:rPr lang="en-US" dirty="0" smtClean="0"/>
              <a:t>e.g. Apache Tomcat</a:t>
            </a:r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application server supports the whole </a:t>
            </a:r>
            <a:r>
              <a:rPr lang="en-US" dirty="0" err="1" smtClean="0"/>
              <a:t>JavaEE</a:t>
            </a:r>
            <a:endParaRPr lang="en-US" dirty="0" smtClean="0"/>
          </a:p>
          <a:p>
            <a:pPr lvl="1"/>
            <a:r>
              <a:rPr lang="en-US" dirty="0" smtClean="0"/>
              <a:t>EJB</a:t>
            </a:r>
            <a:r>
              <a:rPr lang="en-US" dirty="0"/>
              <a:t>, JMS, </a:t>
            </a:r>
            <a:r>
              <a:rPr lang="en-US" dirty="0" smtClean="0"/>
              <a:t>JTA</a:t>
            </a:r>
            <a:r>
              <a:rPr lang="en-US" dirty="0"/>
              <a:t>, Servlets,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JBoss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Servlet Containers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Apache Tomcat </a:t>
            </a:r>
          </a:p>
          <a:p>
            <a:r>
              <a:rPr lang="en-US" dirty="0"/>
              <a:t>Jetty</a:t>
            </a:r>
          </a:p>
          <a:p>
            <a:pPr lvl="1"/>
            <a:r>
              <a:rPr lang="en-US" dirty="0"/>
              <a:t>Eclipse foundation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Servers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Apache </a:t>
            </a:r>
            <a:r>
              <a:rPr lang="en-US" dirty="0" smtClean="0"/>
              <a:t>Geronimo</a:t>
            </a:r>
          </a:p>
          <a:p>
            <a:pPr lvl="1"/>
            <a:r>
              <a:rPr lang="en-US" dirty="0" smtClean="0"/>
              <a:t>Tomcat or Jetty as the servlet container</a:t>
            </a:r>
          </a:p>
          <a:p>
            <a:r>
              <a:rPr lang="en-US" dirty="0" err="1" smtClean="0"/>
              <a:t>JBoss</a:t>
            </a:r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embedded Apache Tomcat </a:t>
            </a:r>
            <a:endParaRPr lang="en-US" dirty="0" smtClean="0"/>
          </a:p>
          <a:p>
            <a:pPr lvl="1"/>
            <a:r>
              <a:rPr lang="en-US" dirty="0" err="1" smtClean="0"/>
              <a:t>JBoss</a:t>
            </a:r>
            <a:r>
              <a:rPr lang="en-US" dirty="0" smtClean="0"/>
              <a:t>, Red Hat</a:t>
            </a:r>
          </a:p>
          <a:p>
            <a:r>
              <a:rPr lang="en-US" dirty="0" err="1" smtClean="0"/>
              <a:t>WebLogic</a:t>
            </a:r>
            <a:endParaRPr lang="en-US" dirty="0" smtClean="0"/>
          </a:p>
          <a:p>
            <a:pPr lvl="1"/>
            <a:r>
              <a:rPr lang="en-US" dirty="0" smtClean="0"/>
              <a:t>BEA =&gt; Oracle</a:t>
            </a:r>
          </a:p>
          <a:p>
            <a:r>
              <a:rPr lang="en-US" dirty="0" err="1"/>
              <a:t>GlassGish</a:t>
            </a:r>
            <a:endParaRPr lang="en-US" dirty="0"/>
          </a:p>
          <a:p>
            <a:pPr lvl="1"/>
            <a:r>
              <a:rPr lang="en-US" dirty="0"/>
              <a:t>Sun =&gt; </a:t>
            </a:r>
            <a:r>
              <a:rPr lang="en-US" dirty="0" smtClean="0"/>
              <a:t>Oracle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reference implementation of Java </a:t>
            </a:r>
            <a:r>
              <a:rPr lang="en-US" dirty="0" smtClean="0"/>
              <a:t>EE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derivative of Apache Tomcat as the servlet container </a:t>
            </a:r>
          </a:p>
          <a:p>
            <a:r>
              <a:rPr lang="en-US" dirty="0" err="1" smtClean="0"/>
              <a:t>Websphere</a:t>
            </a:r>
            <a:endParaRPr lang="en-US" dirty="0" smtClean="0"/>
          </a:p>
          <a:p>
            <a:pPr lvl="1"/>
            <a:r>
              <a:rPr lang="en-US" dirty="0" smtClean="0"/>
              <a:t>IBM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Oracle, BEA, Sun,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5544616" cy="436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nighthacks.com/roller/jag/resource/SunR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5064"/>
            <a:ext cx="2821954" cy="220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3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JSP and Servlet</a:t>
            </a:r>
            <a:br>
              <a:rPr lang="en-US" dirty="0" smtClean="0"/>
            </a:br>
            <a:r>
              <a:rPr lang="en-US" dirty="0" smtClean="0"/>
              <a:t>(more practical)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839200" cy="5181600"/>
          </a:xfrm>
        </p:spPr>
        <p:txBody>
          <a:bodyPr/>
          <a:lstStyle/>
          <a:p>
            <a:r>
              <a:rPr lang="en-US" dirty="0" smtClean="0"/>
              <a:t>Logical Partitioning </a:t>
            </a:r>
            <a:r>
              <a:rPr lang="en-US" dirty="0" smtClean="0">
                <a:sym typeface="Wingdings" pitchFamily="2" charset="2"/>
              </a:rPr>
              <a:t> Layering</a:t>
            </a:r>
            <a:endParaRPr lang="en-US" dirty="0" smtClean="0"/>
          </a:p>
          <a:p>
            <a:r>
              <a:rPr lang="en-US" dirty="0" smtClean="0"/>
              <a:t>Common layering in web applications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Presentation</a:t>
            </a:r>
            <a:r>
              <a:rPr lang="en-US" dirty="0" smtClean="0"/>
              <a:t> Layer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Business logic </a:t>
            </a:r>
            <a:r>
              <a:rPr lang="en-US" dirty="0" smtClean="0"/>
              <a:t>Layer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Data (management/source)</a:t>
            </a:r>
            <a:r>
              <a:rPr lang="en-US" dirty="0" smtClean="0"/>
              <a:t> Layer</a:t>
            </a:r>
          </a:p>
          <a:p>
            <a:r>
              <a:rPr lang="en-US" dirty="0" smtClean="0">
                <a:cs typeface="Times New Roman" pitchFamily="18" charset="0"/>
              </a:rPr>
              <a:t>These layers are purely abstractions</a:t>
            </a:r>
          </a:p>
          <a:p>
            <a:r>
              <a:rPr lang="en-US" dirty="0" smtClean="0">
                <a:cs typeface="Times New Roman" pitchFamily="18" charset="0"/>
              </a:rPr>
              <a:t>These layers may 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not</a:t>
            </a:r>
            <a:r>
              <a:rPr lang="en-US" dirty="0" smtClean="0">
                <a:cs typeface="Times New Roman" pitchFamily="18" charset="0"/>
              </a:rPr>
              <a:t> correspond to physical distribution (tiers)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4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JSP Scripting Elements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>
                <a:latin typeface="Garamond" pitchFamily="18" charset="0"/>
              </a:rPr>
              <a:t>There are four types of scripting elements defined</a:t>
            </a:r>
          </a:p>
          <a:p>
            <a:pPr lvl="1"/>
            <a:r>
              <a:rPr lang="en-US" sz="2500" dirty="0">
                <a:latin typeface="Garamond" pitchFamily="18" charset="0"/>
              </a:rPr>
              <a:t>Declaration</a:t>
            </a:r>
          </a:p>
          <a:p>
            <a:pPr lvl="1"/>
            <a:r>
              <a:rPr lang="en-US" sz="2500" dirty="0">
                <a:latin typeface="Garamond" pitchFamily="18" charset="0"/>
              </a:rPr>
              <a:t>Expression</a:t>
            </a:r>
          </a:p>
          <a:p>
            <a:pPr lvl="1"/>
            <a:r>
              <a:rPr lang="en-US" sz="2500" dirty="0" err="1">
                <a:latin typeface="Garamond" pitchFamily="18" charset="0"/>
              </a:rPr>
              <a:t>Scriptlets</a:t>
            </a:r>
            <a:endParaRPr lang="en-US" sz="2500" dirty="0">
              <a:latin typeface="Garamond" pitchFamily="18" charset="0"/>
            </a:endParaRPr>
          </a:p>
          <a:p>
            <a:pPr lvl="1"/>
            <a:r>
              <a:rPr lang="en-US" sz="2500" dirty="0">
                <a:latin typeface="Garamond" pitchFamily="18" charset="0"/>
              </a:rPr>
              <a:t>Comments</a:t>
            </a:r>
          </a:p>
          <a:p>
            <a:pPr>
              <a:buFontTx/>
              <a:buNone/>
            </a:pPr>
            <a:endParaRPr lang="en-US" sz="2800" dirty="0">
              <a:latin typeface="Garamond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Garamond" pitchFamily="18" charset="0"/>
              </a:rPr>
              <a:t>Declares a variable or method valid in the scripting language used in the JSP page. </a:t>
            </a:r>
            <a:endParaRPr lang="en-US" sz="2000" b="1" dirty="0">
              <a:latin typeface="Garamond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Garamond" pitchFamily="18" charset="0"/>
              </a:rPr>
              <a:t>JSP Syntax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Garamond" pitchFamily="18" charset="0"/>
              </a:rPr>
              <a:t>		&lt;%! declaration; [ declaration; ]+ ... %&gt;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Garamond" pitchFamily="18" charset="0"/>
              </a:rPr>
              <a:t>XML Syntax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Garamond" pitchFamily="18" charset="0"/>
              </a:rPr>
              <a:t>		&lt;</a:t>
            </a:r>
            <a:r>
              <a:rPr lang="en-US" sz="2000" dirty="0" err="1">
                <a:latin typeface="Garamond" pitchFamily="18" charset="0"/>
              </a:rPr>
              <a:t>jsp:declaration</a:t>
            </a:r>
            <a:r>
              <a:rPr lang="en-US" sz="2000" dirty="0">
                <a:latin typeface="Garamond" pitchFamily="18" charset="0"/>
              </a:rPr>
              <a:t>&gt; 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Garamond" pitchFamily="18" charset="0"/>
              </a:rPr>
              <a:t>			  </a:t>
            </a:r>
            <a:r>
              <a:rPr lang="en-US" sz="2000" i="1" dirty="0">
                <a:latin typeface="Garamond" pitchFamily="18" charset="0"/>
              </a:rPr>
              <a:t>code fragment</a:t>
            </a:r>
            <a:r>
              <a:rPr lang="en-US" sz="2000" dirty="0">
                <a:latin typeface="Garamond" pitchFamily="18" charset="0"/>
              </a:rPr>
              <a:t> [ declaration; ]+ ...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Garamond" pitchFamily="18" charset="0"/>
              </a:rPr>
              <a:t>		&lt;/</a:t>
            </a:r>
            <a:r>
              <a:rPr lang="en-US" sz="2000" dirty="0" err="1">
                <a:latin typeface="Garamond" pitchFamily="18" charset="0"/>
              </a:rPr>
              <a:t>jsp:declaration</a:t>
            </a:r>
            <a:r>
              <a:rPr lang="en-US" sz="2000" dirty="0">
                <a:latin typeface="Garamond" pitchFamily="18" charset="0"/>
              </a:rPr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Garamond" pitchFamily="18" charset="0"/>
              </a:rPr>
              <a:t>Examples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Garamond" pitchFamily="18" charset="0"/>
              </a:rPr>
              <a:t>		&lt;%! </a:t>
            </a:r>
            <a:r>
              <a:rPr lang="en-US" sz="2000" dirty="0" err="1">
                <a:latin typeface="Garamond" pitchFamily="18" charset="0"/>
              </a:rPr>
              <a:t>int</a:t>
            </a:r>
            <a:r>
              <a:rPr lang="en-US" sz="2000" dirty="0">
                <a:latin typeface="Garamond" pitchFamily="18" charset="0"/>
              </a:rPr>
              <a:t> </a:t>
            </a:r>
            <a:r>
              <a:rPr lang="en-US" sz="2000" dirty="0" err="1">
                <a:latin typeface="Garamond" pitchFamily="18" charset="0"/>
              </a:rPr>
              <a:t>i</a:t>
            </a:r>
            <a:r>
              <a:rPr lang="en-US" sz="2000" dirty="0">
                <a:latin typeface="Garamond" pitchFamily="18" charset="0"/>
              </a:rPr>
              <a:t> = 0; %&gt;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Garamond" pitchFamily="18" charset="0"/>
              </a:rPr>
              <a:t>		&lt;%! </a:t>
            </a:r>
            <a:r>
              <a:rPr lang="en-US" sz="2000" dirty="0" err="1">
                <a:latin typeface="Garamond" pitchFamily="18" charset="0"/>
              </a:rPr>
              <a:t>int</a:t>
            </a:r>
            <a:r>
              <a:rPr lang="en-US" sz="2000" dirty="0">
                <a:latin typeface="Garamond" pitchFamily="18" charset="0"/>
              </a:rPr>
              <a:t> a, b, c; %&gt;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Garamond" pitchFamily="18" charset="0"/>
              </a:rPr>
              <a:t>		&lt;%! Circle a = new Circle(2.0); %&gt;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Garamond" pitchFamily="18" charset="0"/>
              </a:rPr>
              <a:t>JSP </a:t>
            </a:r>
            <a:r>
              <a:rPr lang="en-US" sz="2800" b="1" dirty="0">
                <a:latin typeface="Garamond" pitchFamily="18" charset="0"/>
              </a:rPr>
              <a:t>Syntax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Garamond" pitchFamily="18" charset="0"/>
              </a:rPr>
              <a:t>&lt;%= </a:t>
            </a:r>
            <a:r>
              <a:rPr lang="en-US" sz="2800" i="1" dirty="0">
                <a:latin typeface="Garamond" pitchFamily="18" charset="0"/>
              </a:rPr>
              <a:t>expression</a:t>
            </a:r>
            <a:r>
              <a:rPr lang="en-US" sz="2800" dirty="0">
                <a:latin typeface="Garamond" pitchFamily="18" charset="0"/>
              </a:rPr>
              <a:t> %&gt;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latin typeface="Garamond" pitchFamily="18" charset="0"/>
              </a:rPr>
              <a:t>XML Syntax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Garamond" pitchFamily="18" charset="0"/>
              </a:rPr>
              <a:t>&lt;</a:t>
            </a:r>
            <a:r>
              <a:rPr lang="en-US" sz="2800" dirty="0" err="1">
                <a:latin typeface="Garamond" pitchFamily="18" charset="0"/>
              </a:rPr>
              <a:t>jsp:expression</a:t>
            </a:r>
            <a:r>
              <a:rPr lang="en-US" sz="2800" dirty="0">
                <a:latin typeface="Garamond" pitchFamily="18" charset="0"/>
              </a:rPr>
              <a:t>&gt;    </a:t>
            </a:r>
            <a:r>
              <a:rPr lang="en-US" sz="2800" i="1" dirty="0">
                <a:latin typeface="Garamond" pitchFamily="18" charset="0"/>
              </a:rPr>
              <a:t>expression</a:t>
            </a:r>
            <a:r>
              <a:rPr lang="en-US" sz="2800" dirty="0">
                <a:latin typeface="Garamond" pitchFamily="18" charset="0"/>
              </a:rPr>
              <a:t> &lt;/</a:t>
            </a:r>
            <a:r>
              <a:rPr lang="en-US" sz="2800" dirty="0" err="1">
                <a:latin typeface="Garamond" pitchFamily="18" charset="0"/>
              </a:rPr>
              <a:t>jsp:expression</a:t>
            </a:r>
            <a:r>
              <a:rPr lang="en-US" sz="2800" dirty="0">
                <a:latin typeface="Garamond" pitchFamily="18" charset="0"/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latin typeface="Garamond" pitchFamily="18" charset="0"/>
              </a:rPr>
              <a:t>Description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Garamond" pitchFamily="18" charset="0"/>
              </a:rPr>
              <a:t>An expression that is converted to a String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latin typeface="Garamond" pitchFamily="18" charset="0"/>
              </a:rPr>
              <a:t>Example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Garamond" pitchFamily="18" charset="0"/>
              </a:rPr>
              <a:t>Welcome, &lt;%=</a:t>
            </a:r>
            <a:r>
              <a:rPr lang="en-US" sz="2800" dirty="0" err="1">
                <a:latin typeface="Garamond" pitchFamily="18" charset="0"/>
              </a:rPr>
              <a:t>userName</a:t>
            </a:r>
            <a:r>
              <a:rPr lang="en-US" sz="2800" dirty="0">
                <a:latin typeface="Garamond" pitchFamily="18" charset="0"/>
              </a:rPr>
              <a:t>%&gt;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latin typeface="Garamond" pitchFamily="18" charset="0"/>
              </a:rPr>
              <a:t>Output: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Garamond" pitchFamily="18" charset="0"/>
              </a:rPr>
              <a:t>Welcome, James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Garamond" pitchFamily="18" charset="0"/>
              </a:rPr>
              <a:t>&lt;%= new </a:t>
            </a:r>
            <a:r>
              <a:rPr lang="en-US" sz="2800" dirty="0" err="1">
                <a:latin typeface="Garamond" pitchFamily="18" charset="0"/>
              </a:rPr>
              <a:t>java.util.Date</a:t>
            </a:r>
            <a:r>
              <a:rPr lang="en-US" sz="2800" dirty="0">
                <a:latin typeface="Garamond" pitchFamily="18" charset="0"/>
              </a:rPr>
              <a:t>()%&gt;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 smtClean="0">
              <a:latin typeface="Garamond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Garamond" pitchFamily="18" charset="0"/>
              </a:rPr>
              <a:t>The </a:t>
            </a:r>
            <a:r>
              <a:rPr lang="en-US" sz="2800" dirty="0">
                <a:latin typeface="Garamond" pitchFamily="18" charset="0"/>
              </a:rPr>
              <a:t>resulting </a:t>
            </a:r>
            <a:r>
              <a:rPr lang="en-US" sz="2800" dirty="0" smtClean="0">
                <a:latin typeface="Garamond" pitchFamily="18" charset="0"/>
              </a:rPr>
              <a:t>servlet code </a:t>
            </a:r>
            <a:r>
              <a:rPr lang="en-US" sz="2800" dirty="0">
                <a:latin typeface="Garamond" pitchFamily="18" charset="0"/>
              </a:rPr>
              <a:t>will probably look like this</a:t>
            </a:r>
            <a:r>
              <a:rPr lang="en-US" sz="2800" dirty="0" smtClean="0">
                <a:latin typeface="Garamond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>
              <a:latin typeface="Garamond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latin typeface="Garamond" pitchFamily="18" charset="0"/>
              </a:rPr>
              <a:t>out.print</a:t>
            </a:r>
            <a:r>
              <a:rPr lang="en-US" sz="2800" dirty="0">
                <a:latin typeface="Garamond" pitchFamily="18" charset="0"/>
              </a:rPr>
              <a:t>(new </a:t>
            </a:r>
            <a:r>
              <a:rPr lang="en-US" sz="2800" dirty="0" err="1">
                <a:latin typeface="Garamond" pitchFamily="18" charset="0"/>
              </a:rPr>
              <a:t>java.util.Date</a:t>
            </a:r>
            <a:r>
              <a:rPr lang="en-US" sz="2800" dirty="0">
                <a:latin typeface="Garamond" pitchFamily="18" charset="0"/>
              </a:rPr>
              <a:t>());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>
              <a:latin typeface="Garamond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800" dirty="0">
              <a:latin typeface="Garamond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Script lets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>
                <a:latin typeface="Garamond" pitchFamily="18" charset="0"/>
              </a:rPr>
              <a:t>Contains a code fragment valid in the page scripting language. </a:t>
            </a:r>
          </a:p>
          <a:p>
            <a:pPr>
              <a:buFontTx/>
              <a:buNone/>
            </a:pPr>
            <a:r>
              <a:rPr lang="en-US" sz="2000">
                <a:latin typeface="Garamond" pitchFamily="18" charset="0"/>
              </a:rPr>
              <a:t>Scriptlets allows you to include a series of java statements inside the _jspService method that are executed on every request to the page.these java stmts are incorporated into _jspService method as it is.so you must terminate them with semicolon.</a:t>
            </a:r>
          </a:p>
          <a:p>
            <a:pPr>
              <a:buFontTx/>
              <a:buNone/>
            </a:pPr>
            <a:r>
              <a:rPr lang="en-US" sz="2000" b="1">
                <a:latin typeface="Garamond" pitchFamily="18" charset="0"/>
              </a:rPr>
              <a:t>JSP Syntax</a:t>
            </a:r>
          </a:p>
          <a:p>
            <a:pPr>
              <a:buFontTx/>
              <a:buNone/>
            </a:pPr>
            <a:r>
              <a:rPr lang="en-US" sz="2000">
                <a:latin typeface="Garamond" pitchFamily="18" charset="0"/>
              </a:rPr>
              <a:t>&lt;% </a:t>
            </a:r>
            <a:r>
              <a:rPr lang="en-US" sz="2000" i="1">
                <a:latin typeface="Garamond" pitchFamily="18" charset="0"/>
              </a:rPr>
              <a:t>code fragment</a:t>
            </a:r>
            <a:r>
              <a:rPr lang="en-US" sz="2000">
                <a:latin typeface="Garamond" pitchFamily="18" charset="0"/>
              </a:rPr>
              <a:t> %&gt; </a:t>
            </a:r>
          </a:p>
          <a:p>
            <a:pPr>
              <a:buFontTx/>
              <a:buNone/>
            </a:pPr>
            <a:r>
              <a:rPr lang="en-US" sz="2000">
                <a:latin typeface="Garamond" pitchFamily="18" charset="0"/>
              </a:rPr>
              <a:t>	OR </a:t>
            </a:r>
          </a:p>
          <a:p>
            <a:pPr>
              <a:buFontTx/>
              <a:buNone/>
            </a:pPr>
            <a:r>
              <a:rPr lang="en-US" sz="2000">
                <a:latin typeface="Garamond" pitchFamily="18" charset="0"/>
              </a:rPr>
              <a:t>&lt;jsp:scriptlet&gt;    </a:t>
            </a:r>
            <a:r>
              <a:rPr lang="en-US" sz="2000" i="1">
                <a:latin typeface="Garamond" pitchFamily="18" charset="0"/>
              </a:rPr>
              <a:t>code fragment</a:t>
            </a:r>
            <a:r>
              <a:rPr lang="en-US" sz="2000">
                <a:latin typeface="Garamond" pitchFamily="18" charset="0"/>
              </a:rPr>
              <a:t> &lt;/jsp:scriptlet&gt; </a:t>
            </a:r>
          </a:p>
          <a:p>
            <a:pPr>
              <a:buFontTx/>
              <a:buNone/>
            </a:pPr>
            <a:endParaRPr lang="en-US" sz="2000">
              <a:latin typeface="Garamond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Scriptlets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/>
              <a:t>Examples</a:t>
            </a:r>
          </a:p>
          <a:p>
            <a:pPr>
              <a:buFontTx/>
              <a:buNone/>
            </a:pPr>
            <a:r>
              <a:rPr lang="en-US" sz="2000"/>
              <a:t>&lt;%   String name = null;</a:t>
            </a:r>
          </a:p>
          <a:p>
            <a:pPr>
              <a:buFontTx/>
              <a:buNone/>
            </a:pPr>
            <a:r>
              <a:rPr lang="en-US" sz="2000"/>
              <a:t>	    if (request.getParameter("name") == null) { %&gt;</a:t>
            </a:r>
          </a:p>
          <a:p>
            <a:pPr>
              <a:buFontTx/>
              <a:buNone/>
            </a:pPr>
            <a:r>
              <a:rPr lang="en-US" sz="2000"/>
              <a:t>		 &lt;%@ include file="error.html" %&gt; </a:t>
            </a:r>
          </a:p>
          <a:p>
            <a:pPr>
              <a:buFontTx/>
              <a:buNone/>
            </a:pPr>
            <a:r>
              <a:rPr lang="en-US" sz="2000"/>
              <a:t>&lt;%   } </a:t>
            </a:r>
          </a:p>
          <a:p>
            <a:pPr>
              <a:buFontTx/>
              <a:buNone/>
            </a:pPr>
            <a:r>
              <a:rPr lang="en-US" sz="2000"/>
              <a:t>	   else {</a:t>
            </a:r>
          </a:p>
          <a:p>
            <a:pPr>
              <a:buFontTx/>
              <a:buNone/>
            </a:pPr>
            <a:r>
              <a:rPr lang="en-US" sz="2000"/>
              <a:t>	   userObject.setName(request.getParameter("name"));    </a:t>
            </a:r>
          </a:p>
          <a:p>
            <a:pPr>
              <a:buFontTx/>
              <a:buNone/>
            </a:pPr>
            <a:r>
              <a:rPr lang="en-US" sz="2000"/>
              <a:t>	}</a:t>
            </a:r>
          </a:p>
          <a:p>
            <a:pPr>
              <a:buFontTx/>
              <a:buNone/>
            </a:pPr>
            <a:r>
              <a:rPr lang="en-US" sz="2000"/>
              <a:t>%&gt;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latin typeface="Garamond" pitchFamily="18" charset="0"/>
              </a:rPr>
              <a:t>To denote any lines you want to be completely ignored by the JSP translation process.</a:t>
            </a:r>
          </a:p>
          <a:p>
            <a:pPr>
              <a:buFontTx/>
              <a:buNone/>
            </a:pPr>
            <a:r>
              <a:rPr lang="en-US" sz="2800" dirty="0">
                <a:latin typeface="Garamond" pitchFamily="18" charset="0"/>
              </a:rPr>
              <a:t>Example</a:t>
            </a:r>
          </a:p>
          <a:p>
            <a:pPr>
              <a:buFontTx/>
              <a:buNone/>
            </a:pPr>
            <a:r>
              <a:rPr lang="en-US" sz="2800" dirty="0">
                <a:latin typeface="Garamond" pitchFamily="18" charset="0"/>
              </a:rPr>
              <a:t>&lt;%-- Author: James Gosling --%&gt;</a:t>
            </a:r>
          </a:p>
          <a:p>
            <a:pPr>
              <a:buFontTx/>
              <a:buNone/>
            </a:pPr>
            <a:endParaRPr lang="en-US" sz="2800" dirty="0">
              <a:latin typeface="Garamond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taglib directive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Defines a tag library and prefix for the custom tags used in the JSP page. </a:t>
            </a:r>
            <a:endParaRPr lang="en-US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/>
              <a:t>JSP Syntax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&lt;%@ </a:t>
            </a:r>
            <a:r>
              <a:rPr lang="en-US" sz="2000" dirty="0" err="1"/>
              <a:t>taglib</a:t>
            </a:r>
            <a:r>
              <a:rPr lang="en-US" sz="2000" dirty="0"/>
              <a:t> {</a:t>
            </a:r>
            <a:r>
              <a:rPr lang="en-US" sz="2000" dirty="0" err="1"/>
              <a:t>uri</a:t>
            </a:r>
            <a:r>
              <a:rPr lang="en-US" sz="2000" dirty="0"/>
              <a:t>="</a:t>
            </a:r>
            <a:r>
              <a:rPr lang="en-US" sz="2000" i="1" dirty="0"/>
              <a:t>URI</a:t>
            </a:r>
            <a:r>
              <a:rPr lang="en-US" sz="2000" dirty="0"/>
              <a:t>" | </a:t>
            </a:r>
            <a:r>
              <a:rPr lang="en-US" sz="2000" dirty="0" err="1"/>
              <a:t>tagdir</a:t>
            </a:r>
            <a:r>
              <a:rPr lang="en-US" sz="2000" dirty="0"/>
              <a:t>="/WEB-INF/tags[/</a:t>
            </a:r>
            <a:r>
              <a:rPr lang="en-US" sz="2000" i="1" dirty="0" err="1"/>
              <a:t>subdir</a:t>
            </a:r>
            <a:r>
              <a:rPr lang="en-US" sz="2000" dirty="0"/>
              <a:t>]+"} prefix="</a:t>
            </a:r>
            <a:r>
              <a:rPr lang="en-US" sz="2000" i="1" dirty="0" err="1"/>
              <a:t>tagPrefix</a:t>
            </a:r>
            <a:r>
              <a:rPr lang="en-US" sz="2000" dirty="0"/>
              <a:t>" %&gt;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/>
              <a:t>Examples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&lt;%@ </a:t>
            </a:r>
            <a:r>
              <a:rPr lang="en-US" sz="2000" dirty="0" err="1"/>
              <a:t>taglib</a:t>
            </a:r>
            <a:r>
              <a:rPr lang="en-US" sz="2000" dirty="0"/>
              <a:t> </a:t>
            </a:r>
            <a:r>
              <a:rPr lang="en-US" sz="2000" dirty="0" err="1"/>
              <a:t>uri</a:t>
            </a:r>
            <a:r>
              <a:rPr lang="en-US" sz="2000" dirty="0"/>
              <a:t>="http://www.jspcentral.com/tags" prefix="public" %&gt;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&lt;</a:t>
            </a:r>
            <a:r>
              <a:rPr lang="en-US" sz="2000" dirty="0" err="1"/>
              <a:t>public:loop</a:t>
            </a:r>
            <a:r>
              <a:rPr lang="en-US" sz="2000" dirty="0"/>
              <a:t>&gt;    ... &lt;/</a:t>
            </a:r>
            <a:r>
              <a:rPr lang="en-US" sz="2000" dirty="0" err="1"/>
              <a:t>public:loop</a:t>
            </a:r>
            <a:r>
              <a:rPr lang="en-US" sz="2000" dirty="0"/>
              <a:t>&gt;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TagLib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Garamond" pitchFamily="18" charset="0"/>
              </a:rPr>
              <a:t>The </a:t>
            </a:r>
            <a:r>
              <a:rPr lang="en-US" sz="2800" dirty="0" err="1">
                <a:latin typeface="Garamond" pitchFamily="18" charset="0"/>
              </a:rPr>
              <a:t>taglib</a:t>
            </a:r>
            <a:r>
              <a:rPr lang="en-US" sz="2800" dirty="0">
                <a:latin typeface="Garamond" pitchFamily="18" charset="0"/>
              </a:rPr>
              <a:t> directive </a:t>
            </a:r>
            <a:endParaRPr lang="en-US" sz="2800" dirty="0" smtClean="0"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Declares </a:t>
            </a:r>
            <a:r>
              <a:rPr lang="en-US" sz="2800" dirty="0">
                <a:latin typeface="Garamond" pitchFamily="18" charset="0"/>
              </a:rPr>
              <a:t>that the JSP page uses custom </a:t>
            </a:r>
            <a:r>
              <a:rPr lang="en-US" sz="2800" dirty="0" smtClean="0">
                <a:latin typeface="Garamond" pitchFamily="18" charset="0"/>
              </a:rPr>
              <a:t>tags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Garamond" pitchFamily="18" charset="0"/>
              </a:rPr>
              <a:t>N</a:t>
            </a:r>
            <a:r>
              <a:rPr lang="en-US" sz="2800" dirty="0" smtClean="0">
                <a:latin typeface="Garamond" pitchFamily="18" charset="0"/>
              </a:rPr>
              <a:t>ames </a:t>
            </a:r>
            <a:r>
              <a:rPr lang="en-US" sz="2800" dirty="0">
                <a:latin typeface="Garamond" pitchFamily="18" charset="0"/>
              </a:rPr>
              <a:t>the tag library that defines </a:t>
            </a:r>
            <a:r>
              <a:rPr lang="en-US" sz="2800" dirty="0" smtClean="0">
                <a:latin typeface="Garamond" pitchFamily="18" charset="0"/>
              </a:rPr>
              <a:t>them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and </a:t>
            </a:r>
            <a:r>
              <a:rPr lang="en-US" sz="2800" dirty="0">
                <a:latin typeface="Garamond" pitchFamily="18" charset="0"/>
              </a:rPr>
              <a:t>specifies their tag prefix.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taglib</a:t>
            </a:r>
            <a:r>
              <a:rPr lang="en-US" dirty="0"/>
              <a:t> Directive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sz="2800" b="1" dirty="0" smtClean="0">
                <a:latin typeface="Garamond" pitchFamily="18" charset="0"/>
              </a:rPr>
              <a:t>Attributes</a:t>
            </a:r>
            <a:endParaRPr lang="en-US" sz="2800" b="1" dirty="0">
              <a:latin typeface="Garamond" pitchFamily="18" charset="0"/>
            </a:endParaRPr>
          </a:p>
          <a:p>
            <a:r>
              <a:rPr lang="en-US" sz="2800" b="1" dirty="0" err="1">
                <a:latin typeface="Garamond" pitchFamily="18" charset="0"/>
              </a:rPr>
              <a:t>uri</a:t>
            </a:r>
            <a:r>
              <a:rPr lang="en-US" sz="2800" dirty="0">
                <a:latin typeface="Garamond" pitchFamily="18" charset="0"/>
              </a:rPr>
              <a:t>="</a:t>
            </a:r>
            <a:r>
              <a:rPr lang="en-US" sz="2800" i="1" dirty="0">
                <a:latin typeface="Garamond" pitchFamily="18" charset="0"/>
              </a:rPr>
              <a:t>URI</a:t>
            </a:r>
            <a:r>
              <a:rPr lang="en-US" sz="2800" dirty="0">
                <a:latin typeface="Garamond" pitchFamily="18" charset="0"/>
              </a:rPr>
              <a:t>"-</a:t>
            </a:r>
          </a:p>
          <a:p>
            <a:pPr>
              <a:buFontTx/>
              <a:buNone/>
            </a:pPr>
            <a:r>
              <a:rPr lang="en-US" sz="2800" dirty="0">
                <a:latin typeface="Garamond" pitchFamily="18" charset="0"/>
              </a:rPr>
              <a:t> The Uniform Resource Identifier (URI) that uniquely locates the TLD that describes the set of custom tags associated with the named tag prefix.</a:t>
            </a:r>
          </a:p>
          <a:p>
            <a:r>
              <a:rPr lang="en-US" sz="2800" b="1" dirty="0">
                <a:latin typeface="Garamond" pitchFamily="18" charset="0"/>
              </a:rPr>
              <a:t>Prefix</a:t>
            </a:r>
            <a:r>
              <a:rPr lang="en-US" sz="2800" dirty="0">
                <a:latin typeface="Garamond" pitchFamily="18" charset="0"/>
              </a:rPr>
              <a:t>=‘</a:t>
            </a:r>
            <a:r>
              <a:rPr lang="en-US" sz="2800" dirty="0" err="1">
                <a:latin typeface="Garamond" pitchFamily="18" charset="0"/>
              </a:rPr>
              <a:t>tagprefix</a:t>
            </a:r>
            <a:r>
              <a:rPr lang="en-US" sz="2800" dirty="0">
                <a:latin typeface="Garamond" pitchFamily="18" charset="0"/>
              </a:rPr>
              <a:t>’</a:t>
            </a:r>
          </a:p>
          <a:p>
            <a:pPr>
              <a:buFontTx/>
              <a:buNone/>
            </a:pPr>
            <a:r>
              <a:rPr lang="en-US" sz="2800" dirty="0">
                <a:latin typeface="Garamond" pitchFamily="18" charset="0"/>
              </a:rPr>
              <a:t>The prefix that precedes the custom tag name, for example, public in &lt;</a:t>
            </a:r>
            <a:r>
              <a:rPr lang="en-US" sz="2800" dirty="0" err="1">
                <a:latin typeface="Garamond" pitchFamily="18" charset="0"/>
              </a:rPr>
              <a:t>public:loop</a:t>
            </a:r>
            <a:r>
              <a:rPr lang="en-US" sz="2800" dirty="0">
                <a:latin typeface="Garamond" pitchFamily="18" charset="0"/>
              </a:rPr>
              <a:t>&gt;. Empty prefixes are illegal.</a:t>
            </a:r>
          </a:p>
          <a:p>
            <a:pPr>
              <a:buFontTx/>
              <a:buNone/>
            </a:pPr>
            <a:r>
              <a:rPr lang="en-US" sz="2800" dirty="0">
                <a:latin typeface="Garamond" pitchFamily="18" charset="0"/>
              </a:rPr>
              <a:t>You cannot use the tag prefixes </a:t>
            </a:r>
            <a:r>
              <a:rPr lang="en-US" sz="2800" dirty="0" err="1">
                <a:latin typeface="Garamond" pitchFamily="18" charset="0"/>
              </a:rPr>
              <a:t>jsp</a:t>
            </a:r>
            <a:r>
              <a:rPr lang="en-US" sz="2800" dirty="0">
                <a:latin typeface="Garamond" pitchFamily="18" charset="0"/>
              </a:rPr>
              <a:t>, </a:t>
            </a:r>
            <a:r>
              <a:rPr lang="en-US" sz="2800" dirty="0" err="1">
                <a:latin typeface="Garamond" pitchFamily="18" charset="0"/>
              </a:rPr>
              <a:t>jspx</a:t>
            </a:r>
            <a:r>
              <a:rPr lang="en-US" sz="2800" dirty="0">
                <a:latin typeface="Garamond" pitchFamily="18" charset="0"/>
              </a:rPr>
              <a:t>, java, </a:t>
            </a:r>
            <a:r>
              <a:rPr lang="en-US" sz="2800" dirty="0" err="1">
                <a:latin typeface="Garamond" pitchFamily="18" charset="0"/>
              </a:rPr>
              <a:t>javax</a:t>
            </a:r>
            <a:r>
              <a:rPr lang="en-US" sz="2800" dirty="0">
                <a:latin typeface="Garamond" pitchFamily="18" charset="0"/>
              </a:rPr>
              <a:t>, servlet, sun, and </a:t>
            </a:r>
            <a:r>
              <a:rPr lang="en-US" sz="2800" dirty="0" err="1">
                <a:latin typeface="Garamond" pitchFamily="18" charset="0"/>
              </a:rPr>
              <a:t>sunw</a:t>
            </a:r>
            <a:r>
              <a:rPr lang="en-US" sz="2800" dirty="0">
                <a:latin typeface="Garamond" pitchFamily="18" charset="0"/>
              </a:rPr>
              <a:t>, as they are reserved by Sun Microsystems.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686800" cy="5181600"/>
          </a:xfrm>
        </p:spPr>
        <p:txBody>
          <a:bodyPr/>
          <a:lstStyle/>
          <a:p>
            <a:r>
              <a:rPr lang="en-US" sz="2800" dirty="0" smtClean="0"/>
              <a:t>Handling the interactions between the user and the software</a:t>
            </a:r>
          </a:p>
          <a:p>
            <a:pPr lvl="1"/>
            <a:r>
              <a:rPr lang="en-US" sz="2400" dirty="0" smtClean="0"/>
              <a:t>GUI</a:t>
            </a:r>
          </a:p>
          <a:p>
            <a:pPr lvl="1"/>
            <a:r>
              <a:rPr lang="en-US" sz="2400" dirty="0" smtClean="0"/>
              <a:t>HTML based browser</a:t>
            </a:r>
          </a:p>
          <a:p>
            <a:r>
              <a:rPr lang="en-US" sz="2800" dirty="0" smtClean="0"/>
              <a:t>The user interface of the application </a:t>
            </a:r>
          </a:p>
          <a:p>
            <a:pPr lvl="1"/>
            <a:r>
              <a:rPr lang="en-US" sz="2400" dirty="0" smtClean="0"/>
              <a:t>Can be made up </a:t>
            </a:r>
            <a:r>
              <a:rPr lang="en-US" sz="2400" dirty="0" smtClean="0">
                <a:solidFill>
                  <a:srgbClr val="C00000"/>
                </a:solidFill>
              </a:rPr>
              <a:t>client side</a:t>
            </a:r>
            <a:r>
              <a:rPr lang="en-US" sz="2400" dirty="0" smtClean="0"/>
              <a:t> &amp; </a:t>
            </a:r>
            <a:r>
              <a:rPr lang="en-US" sz="2400" dirty="0" smtClean="0">
                <a:solidFill>
                  <a:srgbClr val="C00000"/>
                </a:solidFill>
              </a:rPr>
              <a:t>server side</a:t>
            </a:r>
            <a:r>
              <a:rPr lang="en-US" sz="2400" dirty="0" smtClean="0"/>
              <a:t> codes </a:t>
            </a:r>
          </a:p>
          <a:p>
            <a:r>
              <a:rPr lang="en-US" sz="2800" dirty="0" smtClean="0"/>
              <a:t>It communicates with other layers by outputting results to the browser/client software and all other layers</a:t>
            </a:r>
          </a:p>
          <a:p>
            <a:r>
              <a:rPr lang="en-US" sz="2800" dirty="0" smtClean="0"/>
              <a:t>What is this layer in Facebook?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</a:t>
            </a:r>
            <a:r>
              <a:rPr lang="en-US" dirty="0"/>
              <a:t>Handler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extends </a:t>
            </a:r>
            <a:r>
              <a:rPr lang="en-US" dirty="0"/>
              <a:t>the </a:t>
            </a:r>
            <a:r>
              <a:rPr lang="en-US" dirty="0" err="1"/>
              <a:t>TagSupport</a:t>
            </a:r>
            <a:r>
              <a:rPr lang="en-US" dirty="0"/>
              <a:t> or </a:t>
            </a:r>
            <a:r>
              <a:rPr lang="en-US" dirty="0" err="1"/>
              <a:t>BodyTagSupport</a:t>
            </a:r>
            <a:r>
              <a:rPr lang="en-US" dirty="0"/>
              <a:t> </a:t>
            </a:r>
            <a:r>
              <a:rPr lang="en-US" dirty="0" smtClean="0"/>
              <a:t>class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30813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Library Descriptor </a:t>
            </a:r>
            <a:r>
              <a:rPr lang="en-US" dirty="0" smtClean="0"/>
              <a:t>(TLD)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By means of a tag library descriptor file (in XML format)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identify the class </a:t>
            </a:r>
            <a:r>
              <a:rPr lang="en-US" dirty="0" smtClean="0"/>
              <a:t>to the </a:t>
            </a:r>
            <a:r>
              <a:rPr lang="en-US" dirty="0"/>
              <a:t>server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to associate it with a particular XML tag name.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30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TLD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1"/>
            <a:ext cx="6480720" cy="490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99592" y="4149080"/>
            <a:ext cx="6120680" cy="1368152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1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F566-DBA2-4E9B-9D73-80722097AE09}" type="slidenum">
              <a:rPr lang="en-US"/>
              <a:pPr/>
              <a:t>83</a:t>
            </a:fld>
            <a:endParaRPr 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/>
              <a:t>JSP Implicit objects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97888" cy="4800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000" dirty="0"/>
              <a:t>Implicit objects are being created by JSP mechanism automatically. They are accessible from the JSP pages and provides interaction with and information about underlying servlet environment. They are:</a:t>
            </a:r>
          </a:p>
          <a:p>
            <a:pPr algn="just">
              <a:lnSpc>
                <a:spcPct val="90000"/>
              </a:lnSpc>
            </a:pPr>
            <a:r>
              <a:rPr lang="en-US" sz="2000" b="1" dirty="0">
                <a:solidFill>
                  <a:srgbClr val="FF9900"/>
                </a:solidFill>
              </a:rPr>
              <a:t>page</a:t>
            </a:r>
            <a:r>
              <a:rPr lang="en-US" sz="2000" dirty="0"/>
              <a:t> – an instance of implementation class of the JSP; it has the same functionality like Java pointer </a:t>
            </a:r>
            <a:r>
              <a:rPr lang="en-US" sz="2000" b="1" i="1" dirty="0"/>
              <a:t>this</a:t>
            </a:r>
            <a:r>
              <a:rPr lang="en-US" sz="2000" i="1" dirty="0"/>
              <a:t>;</a:t>
            </a:r>
          </a:p>
          <a:p>
            <a:pPr algn="just">
              <a:lnSpc>
                <a:spcPct val="90000"/>
              </a:lnSpc>
            </a:pPr>
            <a:r>
              <a:rPr lang="en-US" sz="2000" b="1" dirty="0">
                <a:solidFill>
                  <a:srgbClr val="FF9900"/>
                </a:solidFill>
              </a:rPr>
              <a:t>request</a:t>
            </a:r>
            <a:r>
              <a:rPr lang="en-US" sz="2000" dirty="0"/>
              <a:t> – represents the HTTP request, which is being serviced by the JSP page; it is an instance of a class, implementing </a:t>
            </a:r>
            <a:r>
              <a:rPr lang="en-US" sz="2000" i="1" dirty="0" err="1"/>
              <a:t>javax.servlet.http.httpServletRequest</a:t>
            </a:r>
            <a:r>
              <a:rPr lang="en-US" sz="2000" i="1" dirty="0"/>
              <a:t> </a:t>
            </a:r>
            <a:r>
              <a:rPr lang="en-US" sz="2000" dirty="0"/>
              <a:t>interface;</a:t>
            </a:r>
            <a:endParaRPr lang="en-US" sz="2000" i="1" dirty="0"/>
          </a:p>
          <a:p>
            <a:pPr algn="just">
              <a:lnSpc>
                <a:spcPct val="90000"/>
              </a:lnSpc>
            </a:pPr>
            <a:r>
              <a:rPr lang="en-US" sz="2000" b="1" dirty="0">
                <a:solidFill>
                  <a:srgbClr val="FF9900"/>
                </a:solidFill>
              </a:rPr>
              <a:t>response</a:t>
            </a:r>
            <a:r>
              <a:rPr lang="en-US" sz="2000" dirty="0"/>
              <a:t> – represents the HTTP response, receiving by the JSP page; it is an instance of a class, implementing </a:t>
            </a:r>
            <a:r>
              <a:rPr lang="en-US" sz="2000" i="1" dirty="0" err="1"/>
              <a:t>javax.servlet.http.httpServletResponse</a:t>
            </a:r>
            <a:r>
              <a:rPr lang="en-US" sz="2000" i="1" dirty="0"/>
              <a:t> </a:t>
            </a:r>
            <a:r>
              <a:rPr lang="en-US" sz="2000" dirty="0"/>
              <a:t>interface;</a:t>
            </a:r>
          </a:p>
          <a:p>
            <a:pPr algn="just">
              <a:lnSpc>
                <a:spcPct val="90000"/>
              </a:lnSpc>
            </a:pPr>
            <a:r>
              <a:rPr lang="en-US" sz="2000" b="1" dirty="0" err="1">
                <a:solidFill>
                  <a:srgbClr val="FF9900"/>
                </a:solidFill>
              </a:rPr>
              <a:t>pageContext</a:t>
            </a:r>
            <a:r>
              <a:rPr lang="en-US" sz="2000" dirty="0"/>
              <a:t> – an object, representing the JSP page context; it is provided for storage and access for all objects having scope </a:t>
            </a:r>
            <a:r>
              <a:rPr lang="en-US" sz="2000" i="1" dirty="0"/>
              <a:t>page </a:t>
            </a:r>
            <a:r>
              <a:rPr lang="en-US" sz="2000" dirty="0"/>
              <a:t>and belonging to an page;</a:t>
            </a:r>
            <a:endParaRPr lang="en-US" sz="2000" i="1" dirty="0"/>
          </a:p>
          <a:p>
            <a:pPr algn="just">
              <a:lnSpc>
                <a:spcPct val="90000"/>
              </a:lnSpc>
            </a:pPr>
            <a:r>
              <a:rPr lang="en-US" sz="2000" b="1" dirty="0">
                <a:solidFill>
                  <a:srgbClr val="FF9900"/>
                </a:solidFill>
              </a:rPr>
              <a:t>session</a:t>
            </a:r>
            <a:r>
              <a:rPr lang="en-US" sz="2000" b="1" dirty="0"/>
              <a:t> </a:t>
            </a:r>
            <a:r>
              <a:rPr lang="en-US" sz="2000" dirty="0"/>
              <a:t>– an instance of </a:t>
            </a:r>
            <a:r>
              <a:rPr lang="en-US" sz="2000" dirty="0" err="1"/>
              <a:t>javax.servlet.http.HttpSession</a:t>
            </a:r>
            <a:r>
              <a:rPr lang="en-US" sz="2000" dirty="0"/>
              <a:t>, </a:t>
            </a:r>
            <a:r>
              <a:rPr lang="en-US" sz="2000" dirty="0" err="1"/>
              <a:t>representint</a:t>
            </a:r>
            <a:r>
              <a:rPr lang="en-US" sz="2000" dirty="0"/>
              <a:t> an HTTP session;</a:t>
            </a:r>
            <a:endParaRPr lang="en-US" sz="2000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A6A0-5902-4E37-900F-4031AE91E7C8}" type="slidenum">
              <a:rPr lang="en-US"/>
              <a:pPr/>
              <a:t>84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/>
              <a:t>JSP Implicit objects </a:t>
            </a:r>
            <a:r>
              <a:rPr lang="en-US" sz="3600" i="1"/>
              <a:t>(cont.)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pPr algn="just"/>
            <a:r>
              <a:rPr lang="en-US" sz="2400" b="1">
                <a:solidFill>
                  <a:srgbClr val="FF9900"/>
                </a:solidFill>
              </a:rPr>
              <a:t>application</a:t>
            </a:r>
            <a:r>
              <a:rPr lang="en-US" sz="2400" b="1"/>
              <a:t> </a:t>
            </a:r>
            <a:r>
              <a:rPr lang="en-US" sz="2400"/>
              <a:t>– represents the servlet context for the Web application; it is instance of </a:t>
            </a:r>
            <a:r>
              <a:rPr lang="en-US" sz="2400" i="1"/>
              <a:t>javax.servlet.ServletContext</a:t>
            </a:r>
            <a:r>
              <a:rPr lang="en-US" sz="2400"/>
              <a:t> class;</a:t>
            </a:r>
          </a:p>
          <a:p>
            <a:pPr algn="just"/>
            <a:r>
              <a:rPr lang="en-US" sz="2400" b="1">
                <a:solidFill>
                  <a:srgbClr val="FF9900"/>
                </a:solidFill>
              </a:rPr>
              <a:t>out</a:t>
            </a:r>
            <a:r>
              <a:rPr lang="en-US" sz="2400"/>
              <a:t> – instance of </a:t>
            </a:r>
            <a:r>
              <a:rPr lang="en-US" sz="2400" i="1"/>
              <a:t>javax.servlet.jsp.JspWriter</a:t>
            </a:r>
            <a:r>
              <a:rPr lang="en-US" sz="2400"/>
              <a:t> class, which is being used to write content in the JSP output;</a:t>
            </a:r>
          </a:p>
          <a:p>
            <a:pPr algn="just"/>
            <a:r>
              <a:rPr lang="en-US" sz="2400" b="1">
                <a:solidFill>
                  <a:srgbClr val="FF9900"/>
                </a:solidFill>
              </a:rPr>
              <a:t>config</a:t>
            </a:r>
            <a:r>
              <a:rPr lang="en-US" sz="2400"/>
              <a:t> – represents the servlet configuration for a JSP page; instance of </a:t>
            </a:r>
            <a:r>
              <a:rPr lang="en-US" sz="2400" i="1"/>
              <a:t>javax.servlet.ServletContig</a:t>
            </a:r>
            <a:r>
              <a:rPr lang="en-US" sz="2400"/>
              <a:t>;</a:t>
            </a:r>
          </a:p>
          <a:p>
            <a:pPr algn="just"/>
            <a:r>
              <a:rPr lang="en-US" sz="2400" b="1">
                <a:solidFill>
                  <a:srgbClr val="FF9900"/>
                </a:solidFill>
              </a:rPr>
              <a:t>exception</a:t>
            </a:r>
            <a:r>
              <a:rPr lang="en-US" sz="2400"/>
              <a:t> – an object accessible in error pages only; it represents the last exception caught by the JSP; it is instance of </a:t>
            </a:r>
            <a:r>
              <a:rPr lang="en-US" sz="2400" i="1"/>
              <a:t>java.lang.Exception</a:t>
            </a:r>
            <a:r>
              <a:rPr lang="en-US" sz="2400"/>
              <a:t> class;</a:t>
            </a:r>
            <a:r>
              <a:rPr lang="en-US" sz="2400">
                <a:solidFill>
                  <a:schemeClr val="tx2"/>
                </a:solidFill>
              </a:rPr>
              <a:t> 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Presentation-layer Technologies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Nowadays, enterprise applications usually use other technologies in presentation layer</a:t>
            </a:r>
          </a:p>
          <a:p>
            <a:r>
              <a:rPr lang="en-US" dirty="0" smtClean="0"/>
              <a:t>JSF, GWT, Wicket, …</a:t>
            </a:r>
          </a:p>
          <a:p>
            <a:r>
              <a:rPr lang="en-US" dirty="0" smtClean="0"/>
              <a:t>But we should know the architecture of JSP/Servlets</a:t>
            </a:r>
          </a:p>
          <a:p>
            <a:r>
              <a:rPr lang="en-US" dirty="0" smtClean="0"/>
              <a:t>Many technologies are built on servlet</a:t>
            </a:r>
          </a:p>
          <a:p>
            <a:r>
              <a:rPr lang="en-US" dirty="0" smtClean="0"/>
              <a:t>Servlet concepts are still important and useful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11787"/>
            <a:ext cx="4641701" cy="244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16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Write a simple JSP file</a:t>
            </a:r>
          </a:p>
          <a:p>
            <a:r>
              <a:rPr lang="en-US" dirty="0" smtClean="0"/>
              <a:t>Deploy it on Tomcat</a:t>
            </a:r>
          </a:p>
          <a:p>
            <a:r>
              <a:rPr lang="en-US" dirty="0" smtClean="0"/>
              <a:t>See how it works</a:t>
            </a:r>
          </a:p>
          <a:p>
            <a:r>
              <a:rPr lang="en-US" dirty="0" smtClean="0"/>
              <a:t>See the translated Servlet</a:t>
            </a:r>
          </a:p>
          <a:p>
            <a:r>
              <a:rPr lang="en-US" dirty="0" smtClean="0"/>
              <a:t>See the tomcat folders and 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some concepts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Request/Response</a:t>
            </a:r>
          </a:p>
          <a:p>
            <a:pPr lvl="1"/>
            <a:r>
              <a:rPr lang="en-US" dirty="0" err="1" smtClean="0"/>
              <a:t>request.getParameter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request.getAttribute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request.setAttribute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Why?!</a:t>
            </a:r>
            <a:endParaRPr lang="en-US" dirty="0"/>
          </a:p>
          <a:p>
            <a:pPr lvl="2"/>
            <a:r>
              <a:rPr lang="en-US" dirty="0" smtClean="0"/>
              <a:t>Forwarding requests</a:t>
            </a:r>
          </a:p>
          <a:p>
            <a:r>
              <a:rPr lang="en-US" dirty="0" smtClean="0"/>
              <a:t>Session/Application (</a:t>
            </a:r>
            <a:r>
              <a:rPr lang="en-US" dirty="0" err="1" smtClean="0"/>
              <a:t>ServletContext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Share variables</a:t>
            </a:r>
          </a:p>
          <a:p>
            <a:pPr lvl="1"/>
            <a:r>
              <a:rPr lang="en-US" dirty="0" err="1" smtClean="0"/>
              <a:t>getAttribute</a:t>
            </a:r>
            <a:r>
              <a:rPr lang="en-US" dirty="0" smtClean="0"/>
              <a:t>/</a:t>
            </a:r>
            <a:r>
              <a:rPr lang="en-US" dirty="0" err="1" smtClean="0"/>
              <a:t>setAttribute</a:t>
            </a:r>
            <a:endParaRPr lang="en-US" dirty="0" smtClean="0"/>
          </a:p>
          <a:p>
            <a:r>
              <a:rPr lang="en-US" dirty="0" smtClean="0"/>
              <a:t>Redirect/Forward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8FFEA-01D2-47D2-ADE8-8475EA2FAB9F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/>
              <a:t>Getting Information From Requests 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800" smtClean="0"/>
              <a:t>Parameters</a:t>
            </a:r>
          </a:p>
          <a:p>
            <a:pPr lvl="1" eaLnBrk="1" hangingPunct="1">
              <a:defRPr/>
            </a:pPr>
            <a:r>
              <a:rPr lang="en-US" sz="2400" smtClean="0"/>
              <a:t>used to convey information between clients and servlets </a:t>
            </a:r>
          </a:p>
          <a:p>
            <a:pPr lvl="1" eaLnBrk="1" hangingPunct="1">
              <a:defRPr/>
            </a:pPr>
            <a:r>
              <a:rPr lang="en-US" sz="2400" smtClean="0"/>
              <a:t>String bookId = request.getParameter("Add"); 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800" smtClean="0"/>
              <a:t>Object-valued attributes</a:t>
            </a:r>
          </a:p>
          <a:p>
            <a:pPr lvl="1" eaLnBrk="1" hangingPunct="1">
              <a:defRPr/>
            </a:pPr>
            <a:r>
              <a:rPr lang="en-US" sz="2400" smtClean="0"/>
              <a:t>used to pass information between the servlet container and a servlet or between collaborating servlets </a:t>
            </a:r>
          </a:p>
          <a:p>
            <a:pPr lvl="1" eaLnBrk="1" hangingPunct="1">
              <a:defRPr/>
            </a:pPr>
            <a:r>
              <a:rPr lang="en-US" sz="2400" smtClean="0"/>
              <a:t>request.setAttribute(“id”,theObject);</a:t>
            </a:r>
          </a:p>
          <a:p>
            <a:pPr lvl="1" eaLnBrk="1" hangingPunct="1">
              <a:defRPr/>
            </a:pPr>
            <a:r>
              <a:rPr lang="en-US" sz="2400" smtClean="0"/>
              <a:t>Object identifier = request.getAttribute(“id”);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8A041-A4A6-40CD-A0A4-C476F943992F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/>
              <a:t>Getting Information From Requests </a:t>
            </a:r>
            <a:r>
              <a:rPr lang="en-US" sz="3600" i="1" smtClean="0"/>
              <a:t>(cont)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 smtClean="0"/>
              <a:t>Information about </a:t>
            </a:r>
          </a:p>
          <a:p>
            <a:pPr lvl="1">
              <a:buFont typeface="Wingdings" pitchFamily="2" charset="2"/>
              <a:buBlip>
                <a:blip r:embed="rId2"/>
              </a:buBlip>
              <a:defRPr/>
            </a:pPr>
            <a:r>
              <a:rPr lang="en-US" sz="2500" dirty="0" smtClean="0"/>
              <a:t>the protocol </a:t>
            </a:r>
          </a:p>
          <a:p>
            <a:pPr lvl="1">
              <a:buFont typeface="Wingdings" pitchFamily="2" charset="2"/>
              <a:buBlip>
                <a:blip r:embed="rId2"/>
              </a:buBlip>
              <a:defRPr/>
            </a:pPr>
            <a:r>
              <a:rPr lang="en-US" sz="2500" dirty="0" smtClean="0"/>
              <a:t>The method (get, put, …)</a:t>
            </a:r>
          </a:p>
          <a:p>
            <a:pPr lvl="1">
              <a:buFont typeface="Wingdings" pitchFamily="2" charset="2"/>
              <a:buBlip>
                <a:blip r:embed="rId2"/>
              </a:buBlip>
              <a:defRPr/>
            </a:pPr>
            <a:r>
              <a:rPr lang="en-US" sz="2500" dirty="0" smtClean="0"/>
              <a:t>Request path</a:t>
            </a:r>
          </a:p>
          <a:p>
            <a:pPr lvl="1">
              <a:buFont typeface="Wingdings" pitchFamily="2" charset="2"/>
              <a:buBlip>
                <a:blip r:embed="rId2"/>
              </a:buBlip>
              <a:defRPr/>
            </a:pPr>
            <a:r>
              <a:rPr lang="en-US" sz="2500" dirty="0" smtClean="0"/>
              <a:t>Headers</a:t>
            </a:r>
          </a:p>
          <a:p>
            <a:pPr lvl="1">
              <a:buFont typeface="Wingdings" pitchFamily="2" charset="2"/>
              <a:buBlip>
                <a:blip r:embed="rId2"/>
              </a:buBlip>
              <a:defRPr/>
            </a:pPr>
            <a:r>
              <a:rPr lang="en-US" sz="2500" dirty="0" smtClean="0"/>
              <a:t>Query String</a:t>
            </a:r>
          </a:p>
          <a:p>
            <a:pPr lvl="1">
              <a:buFont typeface="Wingdings" pitchFamily="2" charset="2"/>
              <a:buBlip>
                <a:blip r:embed="rId2"/>
              </a:buBlip>
              <a:defRPr/>
            </a:pPr>
            <a:r>
              <a:rPr lang="en-US" sz="2500" dirty="0" smtClean="0"/>
              <a:t>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Logic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work that the application needs to do for the domain</a:t>
            </a:r>
          </a:p>
          <a:p>
            <a:r>
              <a:rPr lang="en-US" dirty="0" smtClean="0"/>
              <a:t>It controls an application’s functionality by performing detailed processing</a:t>
            </a:r>
            <a:endParaRPr lang="en-US" b="1" dirty="0" smtClean="0"/>
          </a:p>
          <a:p>
            <a:pPr lvl="1"/>
            <a:r>
              <a:rPr lang="en-US" dirty="0" smtClean="0"/>
              <a:t>Validation of the data from the presentation</a:t>
            </a:r>
          </a:p>
          <a:p>
            <a:pPr lvl="1"/>
            <a:r>
              <a:rPr lang="en-US" dirty="0" smtClean="0"/>
              <a:t>Processing/Computing/Calculations</a:t>
            </a:r>
          </a:p>
          <a:p>
            <a:pPr lvl="1"/>
            <a:r>
              <a:rPr lang="en-US" dirty="0" smtClean="0"/>
              <a:t>Dispatching data source logic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What does this layer do in Facebook?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B6D35-BDB4-47A6-81BA-84A149F8A490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Constructing Responses 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US" sz="2400" smtClean="0"/>
              <a:t>Indicate the content type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response.setContentType("text/html");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US" sz="2400" smtClean="0"/>
              <a:t>Indicate whether to buffer output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By default, any content written to the output stream is immediately sent to the client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response.setBufferSize(8192);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US" sz="2400" smtClean="0"/>
              <a:t>Retrieve an output stream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To send character data, use the </a:t>
            </a:r>
            <a:r>
              <a:rPr lang="en-US" sz="2000" smtClean="0">
                <a:hlinkClick r:id="rId3"/>
              </a:rPr>
              <a:t>PrintWriter</a:t>
            </a:r>
            <a:r>
              <a:rPr lang="en-US" sz="2000" smtClean="0"/>
              <a:t> returned by the response's getWriter method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To send binary data in a MIME body response, use the </a:t>
            </a:r>
            <a:r>
              <a:rPr lang="en-US" sz="2000" smtClean="0">
                <a:hlinkClick r:id="rId4"/>
              </a:rPr>
              <a:t>ServletOutputStream</a:t>
            </a:r>
            <a:r>
              <a:rPr lang="en-US" sz="2000" smtClean="0"/>
              <a:t> returned by getOutputStream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US" sz="2400" smtClean="0"/>
              <a:t>Using Output stream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output.println("&lt;html&gt;“);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E19CB-42E2-4715-BFF6-1CD503DA5230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Invoking Other Web Resources 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mtClean="0"/>
              <a:t>To invoke a resource available on the server that is running a web component, you must first obtain a </a:t>
            </a:r>
            <a:r>
              <a:rPr lang="en-US" smtClean="0">
                <a:solidFill>
                  <a:srgbClr val="FFCC00"/>
                </a:solidFill>
              </a:rPr>
              <a:t>RequestDispatcher</a:t>
            </a:r>
            <a:r>
              <a:rPr lang="en-US" smtClean="0"/>
              <a:t> using the </a:t>
            </a:r>
            <a:r>
              <a:rPr lang="en-US" smtClean="0">
                <a:solidFill>
                  <a:srgbClr val="FFCC00"/>
                </a:solidFill>
              </a:rPr>
              <a:t>getRequestDispatcher("URL")</a:t>
            </a:r>
            <a:r>
              <a:rPr lang="en-US" smtClean="0"/>
              <a:t> method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mtClean="0"/>
              <a:t>To include another resource, invoke the include method of a RequestDispatcher: 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9999FF"/>
                </a:solidFill>
              </a:rPr>
              <a:t>include(request, response);</a:t>
            </a:r>
            <a:r>
              <a:rPr lang="en-US" smtClean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0E1E8-13CA-4671-85FE-81F4AE61A61D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Transferring Control to Another Web Component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077200" cy="4133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</a:rPr>
              <a:t>public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</a:rPr>
              <a:t>class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Dispatcher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</a:rPr>
              <a:t>extends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HttpServlet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{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</a:rPr>
              <a:t>public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</a:rPr>
              <a:t>void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doGet(HttpServletRequest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request,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	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HttpServletResponse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response)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{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	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request.setAttribute(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2A00FF"/>
                </a:solidFill>
                <a:effectLst/>
                <a:uLnTx/>
                <a:uFillTx/>
                <a:latin typeface="Courier New" pitchFamily="49" charset="0"/>
              </a:rPr>
              <a:t>"selectedScreen"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,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	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request.getServletPath());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	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RequestDispatcher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dispatcher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=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request.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	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getRequestDispatcher(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2A00FF"/>
                </a:solidFill>
                <a:effectLst/>
                <a:uLnTx/>
                <a:uFillTx/>
                <a:latin typeface="Courier New" pitchFamily="49" charset="0"/>
              </a:rPr>
              <a:t>"/template.jsp"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);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	 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</a:rPr>
              <a:t>if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(dispatcher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!=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</a:rPr>
              <a:t>null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)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		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dispatcher.forward(request,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response);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</a:rPr>
              <a:t>public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</a:rPr>
              <a:t>void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doPost(HttpServletRequest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request,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...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C96CD-9778-4975-B24B-55DFD6B9C84C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Web Context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mtClean="0"/>
              <a:t>The context in which web components execute is an object that implements the </a:t>
            </a:r>
            <a:r>
              <a:rPr lang="en-US" smtClean="0">
                <a:solidFill>
                  <a:srgbClr val="9999FF"/>
                </a:solidFill>
              </a:rPr>
              <a:t>ServletContext</a:t>
            </a:r>
            <a:r>
              <a:rPr lang="en-US" smtClean="0"/>
              <a:t> interface 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mtClean="0"/>
              <a:t>We can retrieve the web context with the </a:t>
            </a:r>
            <a:r>
              <a:rPr lang="en-US" smtClean="0">
                <a:solidFill>
                  <a:srgbClr val="9999FF"/>
                </a:solidFill>
              </a:rPr>
              <a:t>getServletContext()</a:t>
            </a:r>
            <a:r>
              <a:rPr lang="en-US" smtClean="0"/>
              <a:t> method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61153-1993-4DD7-8279-D9C4BADBF41A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Session: Maintaining Client State 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mtClean="0"/>
              <a:t>Sessions are represented by an </a:t>
            </a:r>
            <a:r>
              <a:rPr lang="en-US" smtClean="0">
                <a:solidFill>
                  <a:srgbClr val="9999FF"/>
                </a:solidFill>
              </a:rPr>
              <a:t>HttpSession</a:t>
            </a:r>
            <a:r>
              <a:rPr lang="en-US" smtClean="0"/>
              <a:t> object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mtClean="0"/>
              <a:t>You can access a session by calling the </a:t>
            </a:r>
            <a:r>
              <a:rPr lang="en-US" smtClean="0">
                <a:solidFill>
                  <a:srgbClr val="9999FF"/>
                </a:solidFill>
              </a:rPr>
              <a:t>getSession()</a:t>
            </a:r>
            <a:r>
              <a:rPr lang="en-US" smtClean="0"/>
              <a:t> method of a request object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BE45D-0068-43E3-956C-193AD7BE7D56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Using Scope Objects </a:t>
            </a:r>
          </a:p>
        </p:txBody>
      </p:sp>
      <p:graphicFrame>
        <p:nvGraphicFramePr>
          <p:cNvPr id="2048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52600" y="1447800"/>
          <a:ext cx="6048375" cy="34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Bitmap Image" r:id="rId3" imgW="3715269" imgH="2095793" progId="Paint.Picture">
                  <p:embed/>
                </p:oleObj>
              </mc:Choice>
              <mc:Fallback>
                <p:oleObj name="Bitmap Image" r:id="rId3" imgW="3715269" imgH="209579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47800"/>
                        <a:ext cx="6048375" cy="341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105400"/>
            <a:ext cx="8229600" cy="114300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5"/>
              </a:buBlip>
              <a:defRPr/>
            </a:pPr>
            <a:r>
              <a:rPr lang="en-US" sz="2000" smtClean="0"/>
              <a:t>Collaborating web components share information via objects maintained as attributes of these scope objects. </a:t>
            </a:r>
          </a:p>
          <a:p>
            <a:pPr eaLnBrk="1" hangingPunct="1">
              <a:buFont typeface="Wingdings" pitchFamily="2" charset="2"/>
              <a:buBlip>
                <a:blip r:embed="rId5"/>
              </a:buBlip>
              <a:defRPr/>
            </a:pPr>
            <a:r>
              <a:rPr lang="en-US" sz="2000" smtClean="0"/>
              <a:t>These attributes are accessed with the [get|set]Attribute methods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JAVACUP.ir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Servlet Container Folder Structure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</a:t>
            </a:r>
          </a:p>
          <a:p>
            <a:pPr lvl="1"/>
            <a:r>
              <a:rPr lang="en-US" dirty="0" smtClean="0"/>
              <a:t>startup</a:t>
            </a:r>
          </a:p>
          <a:p>
            <a:r>
              <a:rPr lang="en-US" dirty="0" err="1" smtClean="0"/>
              <a:t>conf</a:t>
            </a:r>
            <a:endParaRPr lang="en-US" dirty="0" smtClean="0"/>
          </a:p>
          <a:p>
            <a:pPr lvl="1"/>
            <a:r>
              <a:rPr lang="en-US" dirty="0" smtClean="0"/>
              <a:t>server.xml</a:t>
            </a:r>
          </a:p>
          <a:p>
            <a:r>
              <a:rPr lang="en-US" dirty="0" smtClean="0"/>
              <a:t>lib</a:t>
            </a:r>
          </a:p>
          <a:p>
            <a:r>
              <a:rPr lang="en-US" dirty="0" smtClean="0"/>
              <a:t>logs</a:t>
            </a:r>
          </a:p>
          <a:p>
            <a:r>
              <a:rPr lang="en-US" dirty="0" smtClean="0"/>
              <a:t>temp</a:t>
            </a:r>
          </a:p>
          <a:p>
            <a:r>
              <a:rPr lang="en-US" dirty="0" err="1" smtClean="0"/>
              <a:t>webapps</a:t>
            </a:r>
            <a:endParaRPr lang="en-US" dirty="0" smtClean="0"/>
          </a:p>
          <a:p>
            <a:r>
              <a:rPr lang="en-US" dirty="0" smtClean="0"/>
              <a:t>work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068960"/>
            <a:ext cx="1302729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War files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334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web-app Structure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Html, </a:t>
            </a:r>
            <a:r>
              <a:rPr lang="en-US" dirty="0" err="1" smtClean="0"/>
              <a:t>css</a:t>
            </a:r>
            <a:r>
              <a:rPr lang="en-US" dirty="0" smtClean="0"/>
              <a:t>, </a:t>
            </a:r>
            <a:r>
              <a:rPr lang="en-US" dirty="0" err="1" smtClean="0"/>
              <a:t>js</a:t>
            </a:r>
            <a:r>
              <a:rPr lang="en-US" dirty="0" smtClean="0"/>
              <a:t>, JSPs</a:t>
            </a:r>
          </a:p>
          <a:p>
            <a:r>
              <a:rPr lang="en-US" dirty="0" smtClean="0"/>
              <a:t>WEB-INF</a:t>
            </a:r>
          </a:p>
          <a:p>
            <a:pPr lvl="1"/>
            <a:r>
              <a:rPr lang="en-US" dirty="0" smtClean="0"/>
              <a:t>web.xml</a:t>
            </a:r>
          </a:p>
          <a:p>
            <a:pPr lvl="1"/>
            <a:r>
              <a:rPr lang="en-US" dirty="0" smtClean="0"/>
              <a:t>classes</a:t>
            </a:r>
          </a:p>
          <a:p>
            <a:pPr lvl="1"/>
            <a:r>
              <a:rPr lang="en-US" dirty="0" smtClean="0"/>
              <a:t>lib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web.xml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xml file</a:t>
            </a:r>
          </a:p>
          <a:p>
            <a:r>
              <a:rPr lang="en-US" dirty="0" smtClean="0"/>
              <a:t>Contains</a:t>
            </a:r>
          </a:p>
          <a:p>
            <a:pPr lvl="1"/>
            <a:r>
              <a:rPr lang="en-US" dirty="0" smtClean="0"/>
              <a:t>Servlet definitions</a:t>
            </a:r>
          </a:p>
          <a:p>
            <a:pPr lvl="1"/>
            <a:r>
              <a:rPr lang="en-US" dirty="0" smtClean="0"/>
              <a:t>Servlet-mappings</a:t>
            </a:r>
          </a:p>
          <a:p>
            <a:pPr lvl="1"/>
            <a:r>
              <a:rPr lang="en-US" dirty="0" smtClean="0"/>
              <a:t>Filter </a:t>
            </a:r>
            <a:r>
              <a:rPr lang="en-US" dirty="0"/>
              <a:t>definitions</a:t>
            </a:r>
          </a:p>
          <a:p>
            <a:pPr lvl="1"/>
            <a:r>
              <a:rPr lang="en-US" dirty="0" smtClean="0"/>
              <a:t>Filter-mappings</a:t>
            </a:r>
          </a:p>
          <a:p>
            <a:pPr lvl="1"/>
            <a:r>
              <a:rPr lang="en-US" dirty="0" smtClean="0"/>
              <a:t>Error-pages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web.xml =&gt; servlet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67" y="1916832"/>
            <a:ext cx="9236279" cy="220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9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1404</TotalTime>
  <Words>5383</Words>
  <Application>Microsoft Office PowerPoint</Application>
  <PresentationFormat>On-screen Show (4:3)</PresentationFormat>
  <Paragraphs>1189</Paragraphs>
  <Slides>118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118</vt:i4>
      </vt:variant>
    </vt:vector>
  </HeadingPairs>
  <TitlesOfParts>
    <vt:vector size="121" baseType="lpstr">
      <vt:lpstr>Origin</vt:lpstr>
      <vt:lpstr>Clip</vt:lpstr>
      <vt:lpstr>Bitmap Image</vt:lpstr>
      <vt:lpstr>Enterprise Application Development</vt:lpstr>
      <vt:lpstr>PowerPoint Presentation</vt:lpstr>
      <vt:lpstr>Outline</vt:lpstr>
      <vt:lpstr>Static Web Pages</vt:lpstr>
      <vt:lpstr>Dynamic Web Pages</vt:lpstr>
      <vt:lpstr>Web Application</vt:lpstr>
      <vt:lpstr>Web Applications Layers</vt:lpstr>
      <vt:lpstr>Presentation Layer</vt:lpstr>
      <vt:lpstr>Business Logic Layer</vt:lpstr>
      <vt:lpstr>Data Layer</vt:lpstr>
      <vt:lpstr>Multilayer Architecture</vt:lpstr>
      <vt:lpstr>Data Layer Trends</vt:lpstr>
      <vt:lpstr>Client-Server Architecture</vt:lpstr>
      <vt:lpstr>Multitier Architecture</vt:lpstr>
      <vt:lpstr>Three-Tier (Web Server)</vt:lpstr>
      <vt:lpstr>N-Tier Architecture </vt:lpstr>
      <vt:lpstr>PowerPoint Presentation</vt:lpstr>
      <vt:lpstr>N-Tier Architecture Characteristics </vt:lpstr>
      <vt:lpstr>Implementation</vt:lpstr>
      <vt:lpstr>Application Servers</vt:lpstr>
      <vt:lpstr>MVC</vt:lpstr>
      <vt:lpstr>MVC?!</vt:lpstr>
      <vt:lpstr>MVC Interactions (cont’d)</vt:lpstr>
      <vt:lpstr>MVC in Web Applications</vt:lpstr>
      <vt:lpstr>MVC in Web Applications (cont’d)</vt:lpstr>
      <vt:lpstr>MVC in Web Applications (cont’d)</vt:lpstr>
      <vt:lpstr>Java Enterprise Edition</vt:lpstr>
      <vt:lpstr>The Enterprise Today</vt:lpstr>
      <vt:lpstr>The Java™ Platform</vt:lpstr>
      <vt:lpstr>The Java™ Platform</vt:lpstr>
      <vt:lpstr>Java EE</vt:lpstr>
      <vt:lpstr>JavaEE</vt:lpstr>
      <vt:lpstr>JavaEE Application Architecture </vt:lpstr>
      <vt:lpstr>J2EE Components</vt:lpstr>
      <vt:lpstr>Web Client</vt:lpstr>
      <vt:lpstr>Application Client</vt:lpstr>
      <vt:lpstr>J2EE Server</vt:lpstr>
      <vt:lpstr>Java EE</vt:lpstr>
      <vt:lpstr>Java EE Standards and Technologies</vt:lpstr>
      <vt:lpstr>Java EE Multi-tier Architecture </vt:lpstr>
      <vt:lpstr>Java EE Container Architecture</vt:lpstr>
      <vt:lpstr>Containers</vt:lpstr>
      <vt:lpstr>Java EE Presentation Tier Components</vt:lpstr>
      <vt:lpstr>Java EE Presentation Tier Components</vt:lpstr>
      <vt:lpstr>Servlet </vt:lpstr>
      <vt:lpstr>The Servlet Model</vt:lpstr>
      <vt:lpstr>Servlet (cont’d)</vt:lpstr>
      <vt:lpstr>Servlet Implementation</vt:lpstr>
      <vt:lpstr>The Hello World Servlet </vt:lpstr>
      <vt:lpstr>Servlets vs. CGI Scripts</vt:lpstr>
      <vt:lpstr>JavaServer Pages (JSP)</vt:lpstr>
      <vt:lpstr>JSP Example </vt:lpstr>
      <vt:lpstr>JSP Invocation</vt:lpstr>
      <vt:lpstr>JSP Advantages</vt:lpstr>
      <vt:lpstr>JSP in Summary</vt:lpstr>
      <vt:lpstr>JavaServer Faces</vt:lpstr>
      <vt:lpstr>JavaServer Faces Components</vt:lpstr>
      <vt:lpstr>EJB</vt:lpstr>
      <vt:lpstr>EJB Types</vt:lpstr>
      <vt:lpstr>EJB Types</vt:lpstr>
      <vt:lpstr>Java EE Summary </vt:lpstr>
      <vt:lpstr>MVC in Java EE: Approach 1</vt:lpstr>
      <vt:lpstr>MVC in Java EE: Approach 2</vt:lpstr>
      <vt:lpstr>MVC in Java EE: Approach 2</vt:lpstr>
      <vt:lpstr>Application Server vs. Servlet Container</vt:lpstr>
      <vt:lpstr>Servlet Containers</vt:lpstr>
      <vt:lpstr>Application Servers</vt:lpstr>
      <vt:lpstr>Oracle, BEA, Sun, …</vt:lpstr>
      <vt:lpstr>A closer look at JSP and Servlet (more practical)</vt:lpstr>
      <vt:lpstr>JSP Scripting Elements</vt:lpstr>
      <vt:lpstr>Declaration</vt:lpstr>
      <vt:lpstr>Expression</vt:lpstr>
      <vt:lpstr>Expression</vt:lpstr>
      <vt:lpstr>Script lets</vt:lpstr>
      <vt:lpstr>Scriptlets</vt:lpstr>
      <vt:lpstr>Comments</vt:lpstr>
      <vt:lpstr>taglib directive</vt:lpstr>
      <vt:lpstr>TagLib</vt:lpstr>
      <vt:lpstr>taglib Directive</vt:lpstr>
      <vt:lpstr>Tag Handler Class</vt:lpstr>
      <vt:lpstr>Tag Library Descriptor (TLD)</vt:lpstr>
      <vt:lpstr>TLD example</vt:lpstr>
      <vt:lpstr>JSP Implicit objects</vt:lpstr>
      <vt:lpstr>JSP Implicit objects (cont.)</vt:lpstr>
      <vt:lpstr>New Presentation-layer Technologies </vt:lpstr>
      <vt:lpstr>Exercise</vt:lpstr>
      <vt:lpstr>Review some concepts</vt:lpstr>
      <vt:lpstr>Getting Information From Requests </vt:lpstr>
      <vt:lpstr>Getting Information From Requests (cont)</vt:lpstr>
      <vt:lpstr>Constructing Responses </vt:lpstr>
      <vt:lpstr>Invoking Other Web Resources </vt:lpstr>
      <vt:lpstr>Transferring Control to Another Web Component </vt:lpstr>
      <vt:lpstr>Web Context</vt:lpstr>
      <vt:lpstr>Session: Maintaining Client State </vt:lpstr>
      <vt:lpstr>Using Scope Objects </vt:lpstr>
      <vt:lpstr>Servlet Container Folder Structure</vt:lpstr>
      <vt:lpstr>A web-app Structure </vt:lpstr>
      <vt:lpstr>web.xml</vt:lpstr>
      <vt:lpstr>web.xml =&gt; servlet</vt:lpstr>
      <vt:lpstr>web.xml =&gt; servlet-mapping</vt:lpstr>
      <vt:lpstr>web.xml =&gt; filter</vt:lpstr>
      <vt:lpstr>web.xml =&gt;error pages</vt:lpstr>
      <vt:lpstr>Filter</vt:lpstr>
      <vt:lpstr>Filter Servlets</vt:lpstr>
      <vt:lpstr>Filter Servlet</vt:lpstr>
      <vt:lpstr>Filter Servlet (cont.)</vt:lpstr>
      <vt:lpstr>Modify Deployment Descriptor</vt:lpstr>
      <vt:lpstr>Listener Servlet</vt:lpstr>
      <vt:lpstr>Create Listener Servlet</vt:lpstr>
      <vt:lpstr>Modify Deployment Descriptor</vt:lpstr>
      <vt:lpstr>Modify Filter Servlet</vt:lpstr>
      <vt:lpstr>Modified Filter Servlet</vt:lpstr>
      <vt:lpstr>Conclusion</vt:lpstr>
      <vt:lpstr>Conclusion</vt:lpstr>
      <vt:lpstr>Which layer? Client side or Server side? Need container or App server?</vt:lpstr>
      <vt:lpstr>Exercise</vt:lpstr>
      <vt:lpstr>References and Material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Programming in Java</dc:title>
  <dc:creator>userh</dc:creator>
  <cp:lastModifiedBy>sadegh</cp:lastModifiedBy>
  <cp:revision>529</cp:revision>
  <dcterms:created xsi:type="dcterms:W3CDTF">2010-10-08T10:52:50Z</dcterms:created>
  <dcterms:modified xsi:type="dcterms:W3CDTF">2013-12-10T09:39:24Z</dcterms:modified>
</cp:coreProperties>
</file>