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256" r:id="rId2"/>
    <p:sldId id="388" r:id="rId3"/>
    <p:sldId id="401" r:id="rId4"/>
    <p:sldId id="403" r:id="rId5"/>
    <p:sldId id="405" r:id="rId6"/>
    <p:sldId id="406" r:id="rId7"/>
    <p:sldId id="407" r:id="rId8"/>
    <p:sldId id="392" r:id="rId9"/>
    <p:sldId id="396" r:id="rId10"/>
    <p:sldId id="39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BEC"/>
    <a:srgbClr val="218F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75683" autoAdjust="0"/>
  </p:normalViewPr>
  <p:slideViewPr>
    <p:cSldViewPr>
      <p:cViewPr varScale="1">
        <p:scale>
          <a:sx n="65" d="100"/>
          <a:sy n="65" d="100"/>
        </p:scale>
        <p:origin x="66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289EC-D0F9-42BA-9837-EB79F3B5D291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92A84-B271-4996-88A0-2F83FECD3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8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2A84-B271-4996-88A0-2F83FECD33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5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 rtl="1">
              <a:buNone/>
              <a:defRPr sz="1800" b="1">
                <a:solidFill>
                  <a:schemeClr val="tx2"/>
                </a:solidFill>
                <a:cs typeface="B Titr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>
            <a:normAutofit/>
          </a:bodyPr>
          <a:lstStyle>
            <a:lvl1pPr>
              <a:defRPr sz="3600" cap="none" baseline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/>
          </a:bodyPr>
          <a:lstStyle>
            <a:lvl1pPr marL="274320" indent="-274320">
              <a:lnSpc>
                <a:spcPct val="130000"/>
              </a:lnSpc>
              <a:spcBef>
                <a:spcPts val="800"/>
              </a:spcBef>
              <a:buFont typeface="Wingdings" panose="05000000000000000000" pitchFamily="2" charset="2"/>
              <a:buChar char=""/>
              <a:defRPr sz="3200">
                <a:cs typeface="B Nazanin" pitchFamily="2" charset="-78"/>
              </a:defRPr>
            </a:lvl1pPr>
            <a:lvl2pPr>
              <a:lnSpc>
                <a:spcPct val="130000"/>
              </a:lnSpc>
              <a:defRPr sz="2800">
                <a:cs typeface="B Nazanin" pitchFamily="2" charset="-78"/>
              </a:defRPr>
            </a:lvl2pPr>
            <a:lvl3pPr>
              <a:lnSpc>
                <a:spcPct val="130000"/>
              </a:lnSpc>
              <a:defRPr sz="2400">
                <a:cs typeface="B Nazanin" pitchFamily="2" charset="-78"/>
              </a:defRPr>
            </a:lvl3pPr>
            <a:lvl4pPr>
              <a:lnSpc>
                <a:spcPct val="130000"/>
              </a:lnSpc>
              <a:defRPr sz="2400">
                <a:cs typeface="B Nazanin" pitchFamily="2" charset="-78"/>
              </a:defRPr>
            </a:lvl4pPr>
            <a:lvl5pPr>
              <a:lnSpc>
                <a:spcPct val="130000"/>
              </a:lnSpc>
              <a:defRPr sz="2000"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52400" y="9906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12"/>
          <p:cNvSpPr txBox="1">
            <a:spLocks/>
          </p:cNvSpPr>
          <p:nvPr userDrawn="1"/>
        </p:nvSpPr>
        <p:spPr>
          <a:xfrm>
            <a:off x="5562600" y="6492240"/>
            <a:ext cx="2514600" cy="36576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پروژه سوم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sp>
        <p:nvSpPr>
          <p:cNvPr id="6" name="Footer Placeholder 12"/>
          <p:cNvSpPr txBox="1">
            <a:spLocks/>
          </p:cNvSpPr>
          <p:nvPr userDrawn="1"/>
        </p:nvSpPr>
        <p:spPr>
          <a:xfrm>
            <a:off x="2819400" y="6492240"/>
            <a:ext cx="2590800" cy="365760"/>
          </a:xfrm>
          <a:prstGeom prst="rect">
            <a:avLst/>
          </a:prstGeom>
        </p:spPr>
        <p:txBody>
          <a:bodyPr vert="horz" rtlCol="0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aliakbary@asta.ir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152400" y="6477000"/>
            <a:ext cx="8763000" cy="1"/>
          </a:xfrm>
          <a:prstGeom prst="line">
            <a:avLst/>
          </a:prstGeom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2"/>
          <p:cNvSpPr txBox="1">
            <a:spLocks/>
          </p:cNvSpPr>
          <p:nvPr userDrawn="1"/>
        </p:nvSpPr>
        <p:spPr>
          <a:xfrm>
            <a:off x="457200" y="6492240"/>
            <a:ext cx="1828800" cy="365760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انجمن </a:t>
            </a:r>
            <a:r>
              <a:rPr kumimoji="0" lang="fa-IR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B Traffic" pitchFamily="2" charset="-78"/>
              </a:rPr>
              <a:t>جاواکاپ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B Traffic" pitchFamily="2" charset="-78"/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86800" y="6400800"/>
            <a:ext cx="457199" cy="457200"/>
          </a:xfrm>
          <a:prstGeom prst="rect">
            <a:avLst/>
          </a:prstGeom>
        </p:spPr>
        <p:txBody>
          <a:bodyPr vert="horz" bIns="0" rtlCol="0" anchor="ctr"/>
          <a:lstStyle>
            <a:defPPr>
              <a:defRPr lang="ar-SA"/>
            </a:defPPr>
            <a:lvl1pPr algn="r" rtl="1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>
                    <a:tint val="95000"/>
                  </a:schemeClr>
                </a:solidFill>
                <a:latin typeface="Arial" charset="0"/>
                <a:ea typeface="+mn-ea"/>
                <a:cs typeface="B Titr" pitchFamily="2" charset="-7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5DE069-895B-4DE0-BABE-F123686C0279}" type="slidenum">
              <a:rPr kumimoji="0" lang="ar-SA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B Titr" pitchFamily="2" charset="-78"/>
              </a:rPr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B Titr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44" y="6565367"/>
            <a:ext cx="736156" cy="2926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100" y="6271260"/>
            <a:ext cx="419100" cy="586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r">
              <a:buNone/>
              <a:defRPr sz="3000" b="1" cap="none" baseline="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3962400" cy="5486400"/>
          </a:xfrm>
        </p:spPr>
        <p:txBody>
          <a:bodyPr/>
          <a:lstStyle>
            <a:lvl1pPr>
              <a:defRPr>
                <a:cs typeface="B Nazanin" pitchFamily="2" charset="-78"/>
              </a:defRPr>
            </a:lvl1pPr>
            <a:lvl2pPr>
              <a:defRPr>
                <a:cs typeface="B Nazanin" pitchFamily="2" charset="-78"/>
              </a:defRPr>
            </a:lvl2pPr>
            <a:lvl3pPr>
              <a:defRPr>
                <a:cs typeface="B Nazanin" pitchFamily="2" charset="-78"/>
              </a:defRPr>
            </a:lvl3pPr>
            <a:lvl4pPr>
              <a:defRPr>
                <a:cs typeface="B Nazanin" pitchFamily="2" charset="-78"/>
              </a:defRPr>
            </a:lvl4pPr>
            <a:lvl5pPr>
              <a:defRPr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143000"/>
            <a:ext cx="4191000" cy="5486400"/>
          </a:xfrm>
        </p:spPr>
        <p:txBody>
          <a:bodyPr/>
          <a:lstStyle>
            <a:lvl1pPr>
              <a:defRPr>
                <a:cs typeface="B Nazanin" pitchFamily="2" charset="-78"/>
              </a:defRPr>
            </a:lvl1pPr>
            <a:lvl2pPr>
              <a:defRPr>
                <a:cs typeface="B Nazanin" pitchFamily="2" charset="-78"/>
              </a:defRPr>
            </a:lvl2pPr>
            <a:lvl3pPr>
              <a:defRPr>
                <a:cs typeface="B Nazanin" pitchFamily="2" charset="-78"/>
              </a:defRPr>
            </a:lvl3pPr>
            <a:lvl4pPr>
              <a:defRPr>
                <a:cs typeface="B Nazanin" pitchFamily="2" charset="-78"/>
              </a:defRPr>
            </a:lvl4pPr>
            <a:lvl5pPr>
              <a:defRPr>
                <a:cs typeface="B Nazanin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>
            <a:normAutofit/>
          </a:bodyPr>
          <a:lstStyle>
            <a:lvl1pPr>
              <a:defRPr sz="3600">
                <a:cs typeface="B Titr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990600"/>
            <a:ext cx="8763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152400" y="594741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8686800" y="6400800"/>
            <a:ext cx="457200" cy="45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3000" b="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پروژه سوم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solidFill>
                <a:schemeClr val="tx2">
                  <a:lumMod val="75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صادق</a:t>
            </a:r>
            <a:r>
              <a:rPr lang="fa-IR" sz="2400" dirty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r>
              <a:rPr lang="fa-IR" sz="2400" dirty="0" smtClean="0">
                <a:solidFill>
                  <a:schemeClr val="tx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علی‌اکبری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38400" y="772638"/>
            <a:ext cx="6172200" cy="18943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r" rtl="1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B Titr" pitchFamily="2" charset="-78"/>
              </a:defRPr>
            </a:lvl1pPr>
          </a:lstStyle>
          <a:p>
            <a:r>
              <a:rPr lang="fa-IR" dirty="0" smtClean="0">
                <a:solidFill>
                  <a:schemeClr val="accent4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انجمن جاواکاپ تقدیم </a:t>
            </a:r>
            <a:r>
              <a:rPr lang="fa-IR" dirty="0" err="1" smtClean="0">
                <a:solidFill>
                  <a:schemeClr val="accent4">
                    <a:lumMod val="5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می‌کند</a:t>
            </a:r>
            <a:endParaRPr lang="fa-IR" dirty="0" smtClean="0">
              <a:solidFill>
                <a:schemeClr val="accent4">
                  <a:lumMod val="50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endParaRPr lang="fa-IR" dirty="0" smtClean="0">
              <a:solidFill>
                <a:schemeClr val="tx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  <a:p>
            <a:r>
              <a:rPr lang="fa-IR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anose="00000400000000000000" pitchFamily="2" charset="-78"/>
              </a:rPr>
              <a:t>دوره برنامه‌نويسی جاوا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26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پایان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یادآوری موضوع پروژه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dirty="0"/>
              <a:t>موضوع </a:t>
            </a:r>
            <a:r>
              <a:rPr lang="fa-IR" sz="3600" dirty="0" smtClean="0"/>
              <a:t>پروژه: </a:t>
            </a:r>
            <a:r>
              <a:rPr lang="fa-IR" sz="3600" dirty="0" err="1" smtClean="0"/>
              <a:t>نرم‌افزاری</a:t>
            </a:r>
            <a:r>
              <a:rPr lang="fa-IR" sz="3600" dirty="0" smtClean="0"/>
              <a:t> برای مدیریت یک کتابخانه عمومی</a:t>
            </a:r>
          </a:p>
          <a:p>
            <a:r>
              <a:rPr lang="fa-IR" sz="3600" dirty="0" smtClean="0"/>
              <a:t>مدیریت کتاب‌ها و اعضای کتابخانه</a:t>
            </a:r>
          </a:p>
          <a:p>
            <a:pPr lvl="1"/>
            <a:r>
              <a:rPr lang="fa-IR" sz="3200" dirty="0" smtClean="0"/>
              <a:t>امکان ثبت، حذف و ویرایش اعضا و </a:t>
            </a:r>
            <a:r>
              <a:rPr lang="fa-IR" sz="3200" dirty="0" err="1" smtClean="0"/>
              <a:t>کتاب‌ها</a:t>
            </a:r>
            <a:endParaRPr lang="fa-IR" sz="3200" dirty="0" smtClean="0"/>
          </a:p>
          <a:p>
            <a:pPr lvl="1"/>
            <a:r>
              <a:rPr lang="fa-IR" sz="3200" dirty="0" smtClean="0"/>
              <a:t>امکان جستجو در </a:t>
            </a:r>
            <a:r>
              <a:rPr lang="fa-IR" sz="3200" dirty="0" err="1" smtClean="0"/>
              <a:t>کتاب‌ها</a:t>
            </a:r>
            <a:r>
              <a:rPr lang="fa-IR" sz="3200" dirty="0" smtClean="0"/>
              <a:t> و اعضا</a:t>
            </a:r>
          </a:p>
          <a:p>
            <a:pPr lvl="1"/>
            <a:r>
              <a:rPr lang="fa-IR" sz="3200" dirty="0" smtClean="0"/>
              <a:t>امکان امانت و عودت کتاب</a:t>
            </a:r>
          </a:p>
        </p:txBody>
      </p:sp>
      <p:pic>
        <p:nvPicPr>
          <p:cNvPr id="1026" name="Picture 2" descr="http://literature.tabrizu.ac.ir/Images/Content/DSC08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2844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6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یادآوری نتایج فاز قبل (پروژه دوم)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مفاهیم </a:t>
            </a:r>
            <a:r>
              <a:rPr lang="fa-IR" b="1" dirty="0" err="1" smtClean="0"/>
              <a:t>برنامه‌نویسی</a:t>
            </a:r>
            <a:r>
              <a:rPr lang="fa-IR" b="1" dirty="0" smtClean="0"/>
              <a:t> </a:t>
            </a:r>
            <a:r>
              <a:rPr lang="fa-IR" b="1" dirty="0" err="1" smtClean="0"/>
              <a:t>شیءگرا</a:t>
            </a:r>
            <a:r>
              <a:rPr lang="fa-IR" dirty="0" smtClean="0"/>
              <a:t> را به کار بستیم</a:t>
            </a:r>
          </a:p>
          <a:p>
            <a:r>
              <a:rPr lang="fa-IR" dirty="0" smtClean="0"/>
              <a:t>از </a:t>
            </a:r>
            <a:r>
              <a:rPr lang="fa-IR" dirty="0" err="1" smtClean="0"/>
              <a:t>مهارت‌های</a:t>
            </a:r>
            <a:r>
              <a:rPr lang="fa-IR" dirty="0" smtClean="0"/>
              <a:t> </a:t>
            </a:r>
            <a:r>
              <a:rPr lang="fa-IR" dirty="0" err="1" smtClean="0"/>
              <a:t>برنامه‌نویسی</a:t>
            </a:r>
            <a:r>
              <a:rPr lang="fa-IR" dirty="0" smtClean="0"/>
              <a:t> جدیدی که آموختیم، بهره گرفتیم</a:t>
            </a:r>
          </a:p>
          <a:p>
            <a:pPr lvl="1"/>
            <a:r>
              <a:rPr lang="fa-IR" dirty="0" smtClean="0"/>
              <a:t>بسته‌ها</a:t>
            </a:r>
          </a:p>
          <a:p>
            <a:pPr lvl="1"/>
            <a:r>
              <a:rPr lang="fa-IR" dirty="0" smtClean="0"/>
              <a:t>سطوح دسترسی</a:t>
            </a:r>
          </a:p>
          <a:p>
            <a:pPr lvl="1"/>
            <a:r>
              <a:rPr lang="fa-IR" dirty="0" smtClean="0"/>
              <a:t>...</a:t>
            </a:r>
          </a:p>
          <a:p>
            <a:r>
              <a:rPr lang="fa-IR" dirty="0" smtClean="0"/>
              <a:t>امکانات جدیدی به پروژه اضافه کردیم</a:t>
            </a:r>
          </a:p>
          <a:p>
            <a:pPr lvl="1"/>
            <a:r>
              <a:rPr lang="fa-IR" dirty="0" smtClean="0"/>
              <a:t>ثبت، ویرایش، حذف و جستجو را برای اعضا و </a:t>
            </a:r>
            <a:r>
              <a:rPr lang="fa-IR" dirty="0" err="1" smtClean="0"/>
              <a:t>کتاب‌ها</a:t>
            </a:r>
            <a:r>
              <a:rPr lang="fa-IR" dirty="0" smtClean="0"/>
              <a:t> </a:t>
            </a:r>
            <a:r>
              <a:rPr lang="fa-IR" dirty="0" err="1" smtClean="0"/>
              <a:t>پیاده‌سازی</a:t>
            </a:r>
            <a:r>
              <a:rPr lang="fa-IR" dirty="0" smtClean="0"/>
              <a:t> کردیم</a:t>
            </a:r>
          </a:p>
          <a:p>
            <a:pPr lvl="1"/>
            <a:r>
              <a:rPr lang="fa-IR" dirty="0" smtClean="0"/>
              <a:t>امانت و عودت کتاب </a:t>
            </a:r>
            <a:r>
              <a:rPr lang="fa-IR" dirty="0" err="1" smtClean="0"/>
              <a:t>پیاده‌سازی</a:t>
            </a:r>
            <a:r>
              <a:rPr lang="fa-IR" dirty="0" smtClean="0"/>
              <a:t> شد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855934"/>
            <a:ext cx="3200400" cy="217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7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 smtClean="0"/>
              <a:t>نیازمندی‌های</a:t>
            </a:r>
            <a:r>
              <a:rPr lang="fa-IR" dirty="0" smtClean="0"/>
              <a:t> فاز سوم پروژه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بخشهایی از پروژه را بازنویسی کنیم</a:t>
            </a:r>
          </a:p>
          <a:p>
            <a:r>
              <a:rPr lang="fa-IR" dirty="0" smtClean="0"/>
              <a:t>هدف این فاز: تمرین مفاهیم زیر</a:t>
            </a:r>
          </a:p>
          <a:p>
            <a:pPr lvl="1"/>
            <a:r>
              <a:rPr lang="fa-IR" dirty="0" smtClean="0"/>
              <a:t>وراثت</a:t>
            </a:r>
          </a:p>
          <a:p>
            <a:pPr lvl="1"/>
            <a:r>
              <a:rPr lang="fa-IR" dirty="0" err="1" smtClean="0"/>
              <a:t>چندریختی</a:t>
            </a:r>
            <a:endParaRPr lang="en-US" dirty="0" smtClean="0"/>
          </a:p>
          <a:p>
            <a:pPr lvl="1"/>
            <a:r>
              <a:rPr lang="fa-IR" dirty="0" smtClean="0"/>
              <a:t>واسط</a:t>
            </a:r>
          </a:p>
          <a:p>
            <a:pPr lvl="1"/>
            <a:r>
              <a:rPr lang="fa-IR" dirty="0" smtClean="0"/>
              <a:t>مدیریت خطا و استثنا</a:t>
            </a:r>
          </a:p>
          <a:p>
            <a:pPr lvl="1"/>
            <a:r>
              <a:rPr lang="fa-IR" dirty="0" smtClean="0"/>
              <a:t>نمودارهای </a:t>
            </a:r>
            <a:r>
              <a:rPr lang="en-US" dirty="0" smtClean="0"/>
              <a:t>UML</a:t>
            </a:r>
          </a:p>
          <a:p>
            <a:r>
              <a:rPr lang="fa-IR" dirty="0" smtClean="0"/>
              <a:t>در این فاز، امکانات جدیدی به برنامه اضافه </a:t>
            </a:r>
            <a:r>
              <a:rPr lang="fa-IR" dirty="0" err="1" smtClean="0"/>
              <a:t>نمی‌شود</a:t>
            </a:r>
            <a:endParaRPr lang="fa-IR" dirty="0" smtClean="0"/>
          </a:p>
          <a:p>
            <a:pPr lvl="1"/>
            <a:r>
              <a:rPr lang="fa-IR" dirty="0" smtClean="0"/>
              <a:t>فقط زیرساخت و </a:t>
            </a:r>
            <a:r>
              <a:rPr lang="fa-IR" dirty="0" err="1" smtClean="0"/>
              <a:t>پیاده‌سازی</a:t>
            </a:r>
            <a:r>
              <a:rPr lang="fa-IR" dirty="0" smtClean="0"/>
              <a:t> آن بهبود </a:t>
            </a:r>
            <a:r>
              <a:rPr lang="fa-IR" dirty="0" err="1" smtClean="0"/>
              <a:t>می‌یابد</a:t>
            </a:r>
            <a:r>
              <a:rPr lang="fa-IR" dirty="0" smtClean="0"/>
              <a:t> و تصحیح می‌شود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8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موضوع پروژه سوم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در این بخش تعدادی کلاس و واسط معرفی می‌شوند</a:t>
            </a:r>
          </a:p>
          <a:p>
            <a:r>
              <a:rPr lang="fa-IR" dirty="0" smtClean="0"/>
              <a:t>کلاس‌های لازم را </a:t>
            </a:r>
            <a:r>
              <a:rPr lang="fa-IR" dirty="0" err="1" smtClean="0"/>
              <a:t>پیاده‌سازی</a:t>
            </a:r>
            <a:r>
              <a:rPr lang="fa-IR" dirty="0" smtClean="0"/>
              <a:t> کنید</a:t>
            </a:r>
          </a:p>
          <a:p>
            <a:r>
              <a:rPr lang="fa-IR" dirty="0" smtClean="0"/>
              <a:t>از این کلاس‌ها برای </a:t>
            </a:r>
            <a:r>
              <a:rPr lang="fa-IR" dirty="0" err="1" smtClean="0"/>
              <a:t>پیاده‌سازی</a:t>
            </a:r>
            <a:r>
              <a:rPr lang="fa-IR" dirty="0" smtClean="0"/>
              <a:t> پروژه استفاده کنید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304800"/>
            <a:ext cx="8001000" cy="1785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Entity {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Integer </a:t>
            </a:r>
            <a:r>
              <a:rPr 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getID</a:t>
            </a:r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void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readFromConsole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en-US" sz="2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BadEntityException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void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showOnConsole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() ;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120711"/>
            <a:ext cx="7162800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abstract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Person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Entity 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{...}</a:t>
            </a:r>
            <a:endParaRPr lang="en-US" sz="22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590800"/>
            <a:ext cx="54864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Member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extends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Person 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{...}</a:t>
            </a:r>
            <a:endParaRPr lang="en-US" sz="2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048000"/>
            <a:ext cx="5638800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Book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Entity 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{...}</a:t>
            </a:r>
            <a:endParaRPr lang="en-US" sz="22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3505200"/>
            <a:ext cx="8763000" cy="29084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Library {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void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save(Entity </a:t>
            </a:r>
            <a:r>
              <a:rPr 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entity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void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update(Entity </a:t>
            </a:r>
            <a:r>
              <a:rPr lang="en-US" sz="2200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EntityNotFoundException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void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delete(Entity </a:t>
            </a:r>
            <a:r>
              <a:rPr lang="en-US" sz="2200" b="1" dirty="0" smtClean="0">
                <a:solidFill>
                  <a:srgbClr val="6A3E3E"/>
                </a:solidFill>
                <a:latin typeface="Consolas" panose="020B0609020204030204" pitchFamily="49" charset="0"/>
              </a:rPr>
              <a:t>e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EntityNotFoundException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Entity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[] find(Entity </a:t>
            </a:r>
            <a:r>
              <a:rPr 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example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sz="700" b="1" dirty="0">
              <a:latin typeface="Consolas" panose="020B0609020204030204" pitchFamily="49" charset="0"/>
            </a:endParaRPr>
          </a:p>
          <a:p>
            <a:r>
              <a:rPr lang="en-US" sz="2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void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borrow(Member </a:t>
            </a:r>
            <a:r>
              <a:rPr 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member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Book </a:t>
            </a:r>
            <a:r>
              <a:rPr 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book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2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void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giveBack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(Member </a:t>
            </a:r>
            <a:r>
              <a:rPr 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member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Book </a:t>
            </a:r>
            <a:r>
              <a:rPr 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book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0" y="6324600"/>
            <a:ext cx="67056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LibraryImpl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Library </a:t>
            </a:r>
            <a:r>
              <a:rPr lang="en-US" sz="2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{...}</a:t>
            </a:r>
            <a:endParaRPr lang="en-US" sz="22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1800" y="2555765"/>
            <a:ext cx="2209800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enum</a:t>
            </a:r>
            <a:r>
              <a:rPr 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Gender {</a:t>
            </a:r>
          </a:p>
          <a:p>
            <a:r>
              <a:rPr lang="en-US" sz="2200" b="1" i="1" dirty="0" smtClean="0">
                <a:solidFill>
                  <a:srgbClr val="0000C0"/>
                </a:solidFill>
                <a:latin typeface="Consolas" panose="020B0609020204030204" pitchFamily="49" charset="0"/>
              </a:rPr>
              <a:t> Male</a:t>
            </a:r>
            <a:r>
              <a:rPr 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2200" b="1" i="1" dirty="0">
                <a:solidFill>
                  <a:srgbClr val="0000C0"/>
                </a:solidFill>
                <a:latin typeface="Consolas" panose="020B0609020204030204" pitchFamily="49" charset="0"/>
              </a:rPr>
              <a:t>Female</a:t>
            </a:r>
          </a:p>
          <a:p>
            <a:r>
              <a:rPr 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029200" y="914400"/>
            <a:ext cx="2971800" cy="609600"/>
          </a:xfrm>
          <a:prstGeom prst="roundRect">
            <a:avLst/>
          </a:prstGeom>
          <a:solidFill>
            <a:schemeClr val="lt1">
              <a:alpha val="2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884420" y="4184838"/>
            <a:ext cx="3802380" cy="768161"/>
          </a:xfrm>
          <a:prstGeom prst="roundRect">
            <a:avLst/>
          </a:prstGeom>
          <a:solidFill>
            <a:schemeClr val="lt1">
              <a:alpha val="2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9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7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پروژه سوم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err="1" smtClean="0"/>
              <a:t>واسط‌های</a:t>
            </a:r>
            <a:r>
              <a:rPr lang="fa-IR" dirty="0" smtClean="0"/>
              <a:t> طراحی شده را در نظر بگیرید و سپس:</a:t>
            </a:r>
          </a:p>
          <a:p>
            <a:pPr marL="0" indent="0">
              <a:buNone/>
            </a:pPr>
            <a:r>
              <a:rPr lang="fa-IR" dirty="0" smtClean="0"/>
              <a:t>1- کلاس‌های مطرح شده را </a:t>
            </a:r>
            <a:r>
              <a:rPr lang="fa-IR" dirty="0" err="1" smtClean="0"/>
              <a:t>پیاده‌سازی</a:t>
            </a:r>
            <a:r>
              <a:rPr lang="fa-IR" dirty="0" smtClean="0"/>
              <a:t> کنید</a:t>
            </a:r>
          </a:p>
          <a:p>
            <a:pPr marL="0" indent="0">
              <a:buNone/>
            </a:pPr>
            <a:r>
              <a:rPr lang="fa-IR" dirty="0" smtClean="0"/>
              <a:t>2- برنامه </a:t>
            </a:r>
            <a:r>
              <a:rPr lang="fa-IR" dirty="0"/>
              <a:t>را بازنویسی کنید</a:t>
            </a:r>
          </a:p>
          <a:p>
            <a:pPr lvl="1"/>
            <a:r>
              <a:rPr lang="fa-IR" dirty="0"/>
              <a:t>از کلاس‌ها و </a:t>
            </a:r>
            <a:r>
              <a:rPr lang="fa-IR" dirty="0" err="1"/>
              <a:t>واسط‌های</a:t>
            </a:r>
            <a:r>
              <a:rPr lang="fa-IR" dirty="0"/>
              <a:t> جدید استفاده </a:t>
            </a:r>
            <a:r>
              <a:rPr lang="fa-IR" dirty="0" smtClean="0"/>
              <a:t>کنید</a:t>
            </a:r>
          </a:p>
          <a:p>
            <a:pPr lvl="1"/>
            <a:r>
              <a:rPr lang="fa-IR" dirty="0" err="1" smtClean="0"/>
              <a:t>استثناهای</a:t>
            </a:r>
            <a:r>
              <a:rPr lang="fa-IR" dirty="0" smtClean="0"/>
              <a:t> (</a:t>
            </a:r>
            <a:r>
              <a:rPr lang="en-US" dirty="0" smtClean="0"/>
              <a:t>exception</a:t>
            </a:r>
            <a:r>
              <a:rPr lang="fa-IR" dirty="0" smtClean="0"/>
              <a:t>) معرفی شده را </a:t>
            </a:r>
            <a:r>
              <a:rPr lang="fa-IR" dirty="0" err="1" smtClean="0"/>
              <a:t>پیاده‌سازی</a:t>
            </a:r>
            <a:r>
              <a:rPr lang="fa-IR" dirty="0" smtClean="0"/>
              <a:t> و استفاده کنید</a:t>
            </a:r>
            <a:endParaRPr lang="fa-IR" dirty="0"/>
          </a:p>
          <a:p>
            <a:pPr marL="0" indent="0">
              <a:buNone/>
            </a:pPr>
            <a:r>
              <a:rPr lang="fa-IR" dirty="0" smtClean="0"/>
              <a:t>3- برای این طراحی، </a:t>
            </a:r>
            <a:r>
              <a:rPr lang="en-US" sz="2800" dirty="0" smtClean="0"/>
              <a:t>UML Class Diagram</a:t>
            </a:r>
            <a:r>
              <a:rPr lang="fa-IR" sz="2800" dirty="0" smtClean="0"/>
              <a:t> </a:t>
            </a:r>
            <a:r>
              <a:rPr lang="fa-IR" dirty="0" smtClean="0"/>
              <a:t>رسم کنید</a:t>
            </a:r>
          </a:p>
          <a:p>
            <a:pPr lvl="1"/>
            <a:r>
              <a:rPr lang="fa-IR" sz="2700" dirty="0" err="1" smtClean="0"/>
              <a:t>واسط‌ها</a:t>
            </a:r>
            <a:r>
              <a:rPr lang="fa-IR" sz="2700" dirty="0" smtClean="0"/>
              <a:t> </a:t>
            </a:r>
            <a:r>
              <a:rPr lang="fa-IR" sz="2700" dirty="0"/>
              <a:t>و </a:t>
            </a:r>
            <a:r>
              <a:rPr lang="fa-IR" sz="2700" dirty="0" smtClean="0"/>
              <a:t>کلاس‌ها را در نمودار </a:t>
            </a:r>
            <a:r>
              <a:rPr lang="fa-IR" sz="2700" dirty="0" err="1" smtClean="0"/>
              <a:t>بگنجانید</a:t>
            </a:r>
            <a:r>
              <a:rPr lang="fa-IR" sz="2700" dirty="0" smtClean="0"/>
              <a:t> و ارتباط بین </a:t>
            </a:r>
            <a:r>
              <a:rPr lang="fa-IR" sz="2700" dirty="0" err="1" smtClean="0"/>
              <a:t>آن‌ها</a:t>
            </a:r>
            <a:r>
              <a:rPr lang="fa-IR" sz="2700" dirty="0" smtClean="0"/>
              <a:t> را مشخص کنید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2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راهنمایی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sz="3400" dirty="0" smtClean="0"/>
              <a:t>یکی از این دو روش را برای نگهداری اشیاء به کار </a:t>
            </a:r>
            <a:r>
              <a:rPr lang="fa-IR" sz="3400" dirty="0" err="1" smtClean="0"/>
              <a:t>گیرید</a:t>
            </a:r>
            <a:r>
              <a:rPr lang="fa-IR" sz="3400" dirty="0" smtClean="0"/>
              <a:t>:</a:t>
            </a:r>
          </a:p>
          <a:p>
            <a:pPr lvl="1"/>
            <a:r>
              <a:rPr lang="fa-IR" sz="3000" dirty="0" smtClean="0"/>
              <a:t>یک آرایه از </a:t>
            </a:r>
            <a:r>
              <a:rPr lang="fa-IR" sz="3000" dirty="0" err="1" smtClean="0"/>
              <a:t>کتاب‌ها</a:t>
            </a:r>
            <a:r>
              <a:rPr lang="fa-IR" sz="3000" dirty="0" smtClean="0"/>
              <a:t> و یک آرایه از اعضا ایجاد کنید</a:t>
            </a:r>
          </a:p>
          <a:p>
            <a:pPr lvl="1"/>
            <a:r>
              <a:rPr lang="fa-IR" sz="3000" dirty="0" smtClean="0"/>
              <a:t>و یا یک آرایه از همه </a:t>
            </a:r>
            <a:r>
              <a:rPr lang="fa-IR" sz="3000" dirty="0" err="1" smtClean="0"/>
              <a:t>موجودیت‌ها</a:t>
            </a:r>
            <a:r>
              <a:rPr lang="fa-IR" sz="3000" dirty="0" smtClean="0"/>
              <a:t> تعریف کنید</a:t>
            </a:r>
          </a:p>
          <a:p>
            <a:r>
              <a:rPr lang="fa-IR" sz="3400" dirty="0" smtClean="0"/>
              <a:t>در موارد لازم از </a:t>
            </a:r>
            <a:r>
              <a:rPr lang="fa-IR" sz="3400" dirty="0" err="1" smtClean="0"/>
              <a:t>عملگر</a:t>
            </a:r>
            <a:r>
              <a:rPr lang="fa-IR" sz="3400" dirty="0" smtClean="0"/>
              <a:t> </a:t>
            </a:r>
            <a:r>
              <a:rPr lang="en-US" sz="3400" dirty="0" err="1" smtClean="0"/>
              <a:t>instanceof</a:t>
            </a:r>
            <a:r>
              <a:rPr lang="fa-IR" sz="3400" dirty="0" smtClean="0"/>
              <a:t> برای تشخیص نوع شیء استفاده کنید</a:t>
            </a:r>
          </a:p>
          <a:p>
            <a:pPr lvl="1"/>
            <a:r>
              <a:rPr lang="fa-IR" sz="3000" dirty="0" smtClean="0"/>
              <a:t>مثلاً در متد </a:t>
            </a:r>
            <a:r>
              <a:rPr lang="en-US" sz="3000" dirty="0" smtClean="0"/>
              <a:t>update</a:t>
            </a:r>
            <a:r>
              <a:rPr lang="fa-IR" sz="3000" dirty="0" smtClean="0"/>
              <a:t> در </a:t>
            </a:r>
            <a:r>
              <a:rPr lang="en-US" sz="3000" dirty="0" smtClean="0"/>
              <a:t>Library</a:t>
            </a:r>
            <a:r>
              <a:rPr lang="fa-IR" sz="3000" dirty="0" smtClean="0"/>
              <a:t> </a:t>
            </a:r>
          </a:p>
          <a:p>
            <a:pPr lvl="2"/>
            <a:r>
              <a:rPr lang="fa-IR" sz="2600" dirty="0" smtClean="0"/>
              <a:t>برای این که بفهمیم موجودیت موردنظر کتاب است یا عضو</a:t>
            </a:r>
          </a:p>
          <a:p>
            <a:r>
              <a:rPr lang="fa-IR" dirty="0" smtClean="0"/>
              <a:t>روند اجرای برنامه، مشابه مراحل قبلی پروژه است</a:t>
            </a:r>
          </a:p>
          <a:p>
            <a:pPr lvl="1"/>
            <a:r>
              <a:rPr lang="fa-IR" dirty="0" smtClean="0"/>
              <a:t>یک برنامه مبتنی بر کنسول که یک منو در اختیار کاربر قرار </a:t>
            </a:r>
            <a:r>
              <a:rPr lang="fa-IR" dirty="0" err="1" smtClean="0"/>
              <a:t>می‌دهد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28965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err="1" smtClean="0"/>
              <a:t>حرفه‌ای</a:t>
            </a:r>
            <a:r>
              <a:rPr lang="fa-IR" dirty="0" smtClean="0"/>
              <a:t> باشید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a-IR" sz="3000" dirty="0" smtClean="0"/>
              <a:t>برنامه را به صورت کامل </a:t>
            </a:r>
            <a:r>
              <a:rPr lang="fa-IR" sz="3000" dirty="0" err="1" smtClean="0"/>
              <a:t>پیاده‌سازی</a:t>
            </a:r>
            <a:r>
              <a:rPr lang="fa-IR" sz="3000" dirty="0" smtClean="0"/>
              <a:t> کنید</a:t>
            </a:r>
          </a:p>
          <a:p>
            <a:pPr lvl="1"/>
            <a:r>
              <a:rPr lang="fa-IR" sz="2600" dirty="0" smtClean="0"/>
              <a:t>با برخی از نکات در اثر تکمیل برنامه مواجه </a:t>
            </a:r>
            <a:r>
              <a:rPr lang="fa-IR" sz="2600" dirty="0" err="1" smtClean="0"/>
              <a:t>می‌شوید</a:t>
            </a:r>
            <a:endParaRPr lang="fa-IR" sz="2600" dirty="0" smtClean="0"/>
          </a:p>
          <a:p>
            <a:r>
              <a:rPr lang="fa-IR" sz="3000" dirty="0" smtClean="0"/>
              <a:t>برنامه را چند بار اجرا کنید و </a:t>
            </a:r>
            <a:r>
              <a:rPr lang="fa-IR" sz="3000" dirty="0" err="1" smtClean="0"/>
              <a:t>سناریوهای</a:t>
            </a:r>
            <a:r>
              <a:rPr lang="fa-IR" sz="3000" dirty="0" smtClean="0"/>
              <a:t> مختلف را آزمایش کنید</a:t>
            </a:r>
          </a:p>
          <a:p>
            <a:pPr lvl="1"/>
            <a:r>
              <a:rPr lang="fa-IR" sz="2600" dirty="0" err="1" smtClean="0"/>
              <a:t>برنامه‌ای</a:t>
            </a:r>
            <a:r>
              <a:rPr lang="fa-IR" sz="2600" dirty="0" smtClean="0"/>
              <a:t> </a:t>
            </a:r>
            <a:r>
              <a:rPr lang="fa-IR" sz="2600" dirty="0"/>
              <a:t>که </a:t>
            </a:r>
            <a:r>
              <a:rPr lang="fa-IR" sz="2600" dirty="0" err="1"/>
              <a:t>مفصلاً</a:t>
            </a:r>
            <a:r>
              <a:rPr lang="fa-IR" sz="2600" dirty="0"/>
              <a:t> تست نشده، هنوز کامل </a:t>
            </a:r>
            <a:r>
              <a:rPr lang="fa-IR" sz="2600" dirty="0" smtClean="0"/>
              <a:t>نیست</a:t>
            </a:r>
          </a:p>
          <a:p>
            <a:r>
              <a:rPr lang="fa-IR" sz="3000" dirty="0" smtClean="0"/>
              <a:t>تولید </a:t>
            </a:r>
            <a:r>
              <a:rPr lang="fa-IR" sz="3000" dirty="0"/>
              <a:t>مستندات مناسب (</a:t>
            </a:r>
            <a:r>
              <a:rPr lang="en-US" sz="3000" dirty="0" err="1"/>
              <a:t>javadoc</a:t>
            </a:r>
            <a:r>
              <a:rPr lang="fa-IR" sz="3000" dirty="0" smtClean="0"/>
              <a:t>)</a:t>
            </a:r>
          </a:p>
          <a:p>
            <a:r>
              <a:rPr lang="fa-IR" sz="3000" dirty="0" smtClean="0"/>
              <a:t>در تهیه نمودار</a:t>
            </a:r>
            <a:r>
              <a:rPr lang="en-US" sz="3000" dirty="0" smtClean="0"/>
              <a:t>UML </a:t>
            </a:r>
            <a:r>
              <a:rPr lang="fa-IR" sz="3000" dirty="0" smtClean="0"/>
              <a:t> به جزئیات دقت کنید</a:t>
            </a:r>
          </a:p>
          <a:p>
            <a:pPr lvl="1"/>
            <a:r>
              <a:rPr lang="fa-IR" sz="2600" dirty="0" smtClean="0"/>
              <a:t>چه نوع ارتباطی بین کلاس‌ها و </a:t>
            </a:r>
            <a:r>
              <a:rPr lang="fa-IR" sz="2600" dirty="0" err="1" smtClean="0"/>
              <a:t>واسط‌ها</a:t>
            </a:r>
            <a:r>
              <a:rPr lang="fa-IR" sz="2600" dirty="0" smtClean="0"/>
              <a:t> هست؟</a:t>
            </a:r>
          </a:p>
          <a:p>
            <a:pPr lvl="1"/>
            <a:r>
              <a:rPr lang="fa-IR" sz="2600" dirty="0" smtClean="0"/>
              <a:t>هر جا ابهام داشتید، در اینترنت جستجو کنید</a:t>
            </a:r>
            <a:endParaRPr lang="fa-IR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0"/>
            <a:ext cx="23622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4212</TotalTime>
  <Words>493</Words>
  <Application>Microsoft Office PowerPoint</Application>
  <PresentationFormat>On-screen Show (4:3)</PresentationFormat>
  <Paragraphs>84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B Nazanin</vt:lpstr>
      <vt:lpstr>B Titr</vt:lpstr>
      <vt:lpstr>B Traffic</vt:lpstr>
      <vt:lpstr>Calibri</vt:lpstr>
      <vt:lpstr>Century Schoolbook</vt:lpstr>
      <vt:lpstr>Consolas</vt:lpstr>
      <vt:lpstr>IranNastaliq</vt:lpstr>
      <vt:lpstr>Wingdings</vt:lpstr>
      <vt:lpstr>Wingdings 2</vt:lpstr>
      <vt:lpstr>Oriel</vt:lpstr>
      <vt:lpstr>پروژه سوم</vt:lpstr>
      <vt:lpstr>یادآوری موضوع پروژه</vt:lpstr>
      <vt:lpstr>یادآوری نتایج فاز قبل (پروژه دوم)</vt:lpstr>
      <vt:lpstr>نیازمندی‌های فاز سوم پروژه</vt:lpstr>
      <vt:lpstr>موضوع پروژه سوم</vt:lpstr>
      <vt:lpstr>PowerPoint Presentation</vt:lpstr>
      <vt:lpstr>پروژه سوم</vt:lpstr>
      <vt:lpstr>راهنمایی</vt:lpstr>
      <vt:lpstr>حرفه‌ای باشید</vt:lpstr>
      <vt:lpstr>پایان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Windows User</cp:lastModifiedBy>
  <cp:revision>806</cp:revision>
  <dcterms:created xsi:type="dcterms:W3CDTF">2006-08-16T00:00:00Z</dcterms:created>
  <dcterms:modified xsi:type="dcterms:W3CDTF">2018-09-23T12:55:02Z</dcterms:modified>
</cp:coreProperties>
</file>