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60"/>
  </p:notesMasterIdLst>
  <p:sldIdLst>
    <p:sldId id="445" r:id="rId2"/>
    <p:sldId id="446" r:id="rId3"/>
    <p:sldId id="257" r:id="rId4"/>
    <p:sldId id="436" r:id="rId5"/>
    <p:sldId id="350" r:id="rId6"/>
    <p:sldId id="351" r:id="rId7"/>
    <p:sldId id="352" r:id="rId8"/>
    <p:sldId id="437" r:id="rId9"/>
    <p:sldId id="438" r:id="rId10"/>
    <p:sldId id="435" r:id="rId11"/>
    <p:sldId id="390" r:id="rId12"/>
    <p:sldId id="402" r:id="rId13"/>
    <p:sldId id="417" r:id="rId14"/>
    <p:sldId id="418" r:id="rId15"/>
    <p:sldId id="391" r:id="rId16"/>
    <p:sldId id="394" r:id="rId17"/>
    <p:sldId id="397" r:id="rId18"/>
    <p:sldId id="398" r:id="rId19"/>
    <p:sldId id="399" r:id="rId20"/>
    <p:sldId id="439" r:id="rId21"/>
    <p:sldId id="404" r:id="rId22"/>
    <p:sldId id="432" r:id="rId23"/>
    <p:sldId id="412" r:id="rId24"/>
    <p:sldId id="413" r:id="rId25"/>
    <p:sldId id="414" r:id="rId26"/>
    <p:sldId id="415" r:id="rId27"/>
    <p:sldId id="353" r:id="rId28"/>
    <p:sldId id="354" r:id="rId29"/>
    <p:sldId id="419" r:id="rId30"/>
    <p:sldId id="421" r:id="rId31"/>
    <p:sldId id="422" r:id="rId32"/>
    <p:sldId id="423" r:id="rId33"/>
    <p:sldId id="428" r:id="rId34"/>
    <p:sldId id="427" r:id="rId35"/>
    <p:sldId id="429" r:id="rId36"/>
    <p:sldId id="420" r:id="rId37"/>
    <p:sldId id="406" r:id="rId38"/>
    <p:sldId id="407" r:id="rId39"/>
    <p:sldId id="408" r:id="rId40"/>
    <p:sldId id="416" r:id="rId41"/>
    <p:sldId id="409" r:id="rId42"/>
    <p:sldId id="405" r:id="rId43"/>
    <p:sldId id="359" r:id="rId44"/>
    <p:sldId id="360" r:id="rId45"/>
    <p:sldId id="361" r:id="rId46"/>
    <p:sldId id="440" r:id="rId47"/>
    <p:sldId id="410" r:id="rId48"/>
    <p:sldId id="370" r:id="rId49"/>
    <p:sldId id="371" r:id="rId50"/>
    <p:sldId id="372" r:id="rId51"/>
    <p:sldId id="373" r:id="rId52"/>
    <p:sldId id="374" r:id="rId53"/>
    <p:sldId id="375" r:id="rId54"/>
    <p:sldId id="376" r:id="rId55"/>
    <p:sldId id="443" r:id="rId56"/>
    <p:sldId id="441" r:id="rId57"/>
    <p:sldId id="442" r:id="rId58"/>
    <p:sldId id="369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530" autoAdjust="0"/>
  </p:normalViewPr>
  <p:slideViewPr>
    <p:cSldViewPr>
      <p:cViewPr>
        <p:scale>
          <a:sx n="70" d="100"/>
          <a:sy n="70" d="100"/>
        </p:scale>
        <p:origin x="-1164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B9095-82C0-4D7D-8CEA-F50BB60A127B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F87909-8E22-468E-83CD-A5E39A2A6C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644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87909-8E22-468E-83CD-A5E39A2A6C5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714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87909-8E22-468E-83CD-A5E39A2A6C5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DAF9826-FF00-49CE-8954-38A6372D44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AF9826-FF00-49CE-8954-38A6372D440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vacup.i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javacup.ir" TargetMode="External"/><Relationship Id="rId2" Type="http://schemas.openxmlformats.org/officeDocument/2006/relationships/hyperlink" Target="http://www.javacup.ir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916832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An Introduction to Java Programming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90771" y="5445224"/>
            <a:ext cx="26114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hlinkClick r:id="rId3"/>
              </a:rPr>
              <a:t>www.javacup.ir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1026" name="Picture 2" descr="D:\Sadegh\Dropbox\JavaCup\JavaCupExam\Ad\full HD\java-cup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6436" y="3740547"/>
            <a:ext cx="1360092" cy="1818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Sadegh\Dropbox\JavaCup\JavaCupExam\Ad\full HD\java-cup-tex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692696"/>
            <a:ext cx="3681413" cy="146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439744" y="6165304"/>
            <a:ext cx="1913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Sadegh</a:t>
            </a:r>
            <a:r>
              <a:rPr lang="en-US" dirty="0" smtClean="0"/>
              <a:t> </a:t>
            </a:r>
            <a:r>
              <a:rPr lang="en-US" dirty="0" err="1" smtClean="0"/>
              <a:t>Aliakbary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28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Packages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69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 package contains a group of classes</a:t>
            </a:r>
          </a:p>
          <a:p>
            <a:endParaRPr lang="en-US" dirty="0" smtClean="0"/>
          </a:p>
          <a:p>
            <a:r>
              <a:rPr lang="en-US" dirty="0" smtClean="0"/>
              <a:t>Organized together under a single </a:t>
            </a:r>
            <a:r>
              <a:rPr lang="en-US" b="1" i="1" dirty="0" smtClean="0"/>
              <a:t>namespace</a:t>
            </a:r>
          </a:p>
          <a:p>
            <a:endParaRPr lang="en-US" b="1" i="1" dirty="0" smtClean="0"/>
          </a:p>
          <a:p>
            <a:r>
              <a:rPr lang="en-US" dirty="0" smtClean="0"/>
              <a:t>Packages organize classes belonging to the </a:t>
            </a:r>
            <a:r>
              <a:rPr lang="en-US" b="1" dirty="0" smtClean="0"/>
              <a:t>same category</a:t>
            </a:r>
            <a:r>
              <a:rPr lang="en-US" dirty="0" smtClean="0"/>
              <a:t> or providing </a:t>
            </a:r>
            <a:r>
              <a:rPr lang="en-US" b="1" dirty="0" smtClean="0"/>
              <a:t>similar functionality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 package provides a unique namespace for the types it contains</a:t>
            </a:r>
          </a:p>
          <a:p>
            <a:endParaRPr lang="en-US" dirty="0" smtClean="0"/>
          </a:p>
          <a:p>
            <a:r>
              <a:rPr lang="en-US" dirty="0" smtClean="0"/>
              <a:t>Classes in one package has </a:t>
            </a:r>
            <a:r>
              <a:rPr lang="en-US" b="1" dirty="0" smtClean="0"/>
              <a:t>the same folder</a:t>
            </a:r>
          </a:p>
          <a:p>
            <a:endParaRPr lang="en-US" b="1" dirty="0" smtClean="0"/>
          </a:p>
          <a:p>
            <a:r>
              <a:rPr lang="en-US" dirty="0" smtClean="0"/>
              <a:t>Packages may contain other packages</a:t>
            </a:r>
          </a:p>
          <a:p>
            <a:pPr lvl="1"/>
            <a:r>
              <a:rPr lang="en-US" dirty="0" smtClean="0"/>
              <a:t>Hierarchy of packages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704088"/>
            <a:ext cx="2543164" cy="3725044"/>
          </a:xfrm>
        </p:spPr>
        <p:txBody>
          <a:bodyPr/>
          <a:lstStyle/>
          <a:p>
            <a:r>
              <a:rPr lang="en-US" dirty="0" smtClean="0"/>
              <a:t>Packages and Folders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000108"/>
            <a:ext cx="6498254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736"/>
            <a:ext cx="3571900" cy="3635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428603"/>
            <a:ext cx="3786214" cy="6161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ounded Rectangle 10"/>
          <p:cNvSpPr/>
          <p:nvPr/>
        </p:nvSpPr>
        <p:spPr>
          <a:xfrm>
            <a:off x="4572000" y="714356"/>
            <a:ext cx="1928826" cy="357190"/>
          </a:xfrm>
          <a:prstGeom prst="roundRect">
            <a:avLst/>
          </a:prstGeom>
          <a:solidFill>
            <a:srgbClr val="C0000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643438" y="2428868"/>
            <a:ext cx="3214710" cy="357190"/>
          </a:xfrm>
          <a:prstGeom prst="roundRect">
            <a:avLst/>
          </a:prstGeom>
          <a:solidFill>
            <a:srgbClr val="C0000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4572000" y="3643314"/>
            <a:ext cx="2357454" cy="357190"/>
          </a:xfrm>
          <a:prstGeom prst="roundRect">
            <a:avLst/>
          </a:prstGeom>
          <a:solidFill>
            <a:srgbClr val="C0000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4643438" y="5429264"/>
            <a:ext cx="3571900" cy="357190"/>
          </a:xfrm>
          <a:prstGeom prst="roundRect">
            <a:avLst/>
          </a:prstGeom>
          <a:solidFill>
            <a:srgbClr val="C0000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famous java 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java.util</a:t>
            </a:r>
            <a:endParaRPr lang="en-US" dirty="0" smtClean="0"/>
          </a:p>
          <a:p>
            <a:r>
              <a:rPr lang="en-US" dirty="0" err="1" smtClean="0"/>
              <a:t>java.lang</a:t>
            </a:r>
            <a:endParaRPr lang="en-US" dirty="0" smtClean="0"/>
          </a:p>
          <a:p>
            <a:r>
              <a:rPr lang="en-US" dirty="0" smtClean="0"/>
              <a:t>java.io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Remember public and private access </a:t>
            </a:r>
            <a:r>
              <a:rPr lang="en-US" dirty="0" err="1" smtClean="0"/>
              <a:t>specifiers</a:t>
            </a:r>
            <a:endParaRPr lang="en-US" dirty="0" smtClean="0"/>
          </a:p>
          <a:p>
            <a:r>
              <a:rPr lang="en-US" dirty="0" smtClean="0"/>
              <a:t>The default access has no keyword</a:t>
            </a:r>
          </a:p>
          <a:p>
            <a:r>
              <a:rPr lang="en-US" dirty="0" smtClean="0"/>
              <a:t>It is commonly referred to as </a:t>
            </a:r>
            <a:r>
              <a:rPr lang="en-US" b="1" dirty="0" smtClean="0"/>
              <a:t>package access </a:t>
            </a:r>
          </a:p>
          <a:p>
            <a:pPr lvl="1"/>
            <a:r>
              <a:rPr lang="en-US" b="1" dirty="0" smtClean="0"/>
              <a:t>friendly</a:t>
            </a:r>
          </a:p>
          <a:p>
            <a:r>
              <a:rPr lang="en-US" dirty="0" smtClean="0"/>
              <a:t>Other classes in the current package have access to that member</a:t>
            </a:r>
          </a:p>
          <a:p>
            <a:r>
              <a:rPr lang="en-US" dirty="0" smtClean="0"/>
              <a:t>To classes outside of this package, the member appears to </a:t>
            </a:r>
            <a:r>
              <a:rPr lang="en-US" smtClean="0"/>
              <a:t>be </a:t>
            </a:r>
            <a:r>
              <a:rPr lang="en-US" b="1" smtClean="0"/>
              <a:t>private</a:t>
            </a:r>
            <a:endParaRPr lang="en-US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 keyword</a:t>
            </a:r>
          </a:p>
          <a:p>
            <a:r>
              <a:rPr lang="en-US" dirty="0" smtClean="0"/>
              <a:t>Class Qualified Name = package-name + class-name</a:t>
            </a:r>
          </a:p>
          <a:p>
            <a:r>
              <a:rPr lang="en-US" dirty="0" smtClean="0"/>
              <a:t>For example</a:t>
            </a:r>
          </a:p>
          <a:p>
            <a:pPr lvl="1"/>
            <a:r>
              <a:rPr lang="en-US" dirty="0" smtClean="0"/>
              <a:t>java .</a:t>
            </a:r>
            <a:r>
              <a:rPr lang="en-US" dirty="0" err="1" smtClean="0"/>
              <a:t>lang.</a:t>
            </a:r>
            <a:r>
              <a:rPr lang="en-US" b="1" dirty="0" err="1" smtClean="0"/>
              <a:t>String</a:t>
            </a:r>
            <a:endParaRPr lang="en-US" b="1" dirty="0" smtClean="0"/>
          </a:p>
          <a:p>
            <a:pPr lvl="1"/>
            <a:r>
              <a:rPr lang="en-US" dirty="0" err="1" smtClean="0"/>
              <a:t>java.lang.</a:t>
            </a:r>
            <a:r>
              <a:rPr lang="en-US" b="1" dirty="0" err="1" smtClean="0"/>
              <a:t>Math</a:t>
            </a:r>
            <a:endParaRPr lang="en-US" b="1" dirty="0" smtClean="0"/>
          </a:p>
          <a:p>
            <a:pPr lvl="2"/>
            <a:r>
              <a:rPr lang="en-US" dirty="0" smtClean="0"/>
              <a:t>double </a:t>
            </a:r>
            <a:r>
              <a:rPr lang="en-US" dirty="0" err="1" smtClean="0"/>
              <a:t>sqrt</a:t>
            </a:r>
            <a:r>
              <a:rPr lang="en-US" dirty="0" smtClean="0"/>
              <a:t> = </a:t>
            </a:r>
            <a:r>
              <a:rPr lang="en-US" dirty="0" err="1" smtClean="0"/>
              <a:t>Math.sqrt</a:t>
            </a:r>
            <a:r>
              <a:rPr lang="en-US" dirty="0" smtClean="0"/>
              <a:t>(123);</a:t>
            </a:r>
          </a:p>
          <a:p>
            <a:pPr lvl="1"/>
            <a:r>
              <a:rPr lang="en-US" dirty="0" err="1" smtClean="0"/>
              <a:t>java.util.</a:t>
            </a:r>
            <a:r>
              <a:rPr lang="en-US" b="1" dirty="0" err="1" smtClean="0"/>
              <a:t>Scanner</a:t>
            </a:r>
            <a:endParaRPr lang="en-US" b="1" dirty="0" smtClean="0"/>
          </a:p>
          <a:p>
            <a:pPr lvl="1"/>
            <a:r>
              <a:rPr lang="en-US" dirty="0" err="1" smtClean="0"/>
              <a:t>java.awt.</a:t>
            </a:r>
            <a:r>
              <a:rPr lang="en-US" b="1" dirty="0" err="1" smtClean="0"/>
              <a:t>Event</a:t>
            </a:r>
            <a:endParaRPr lang="en-US" b="1" dirty="0" smtClean="0"/>
          </a:p>
          <a:p>
            <a:pPr lvl="1"/>
            <a:r>
              <a:rPr lang="en-US" dirty="0" smtClean="0"/>
              <a:t>org.w3c.dom.events.</a:t>
            </a:r>
            <a:r>
              <a:rPr lang="en-US" b="1" dirty="0" smtClean="0"/>
              <a:t>Event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" y="2262188"/>
            <a:ext cx="78867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928934"/>
            <a:ext cx="6829425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3913" y="2038369"/>
            <a:ext cx="749617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8675" y="2266969"/>
            <a:ext cx="7486650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java.lang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java.lang</a:t>
            </a:r>
            <a:r>
              <a:rPr lang="en-US" dirty="0" smtClean="0"/>
              <a:t> is implicitly imported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071810"/>
            <a:ext cx="67437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176464"/>
          </a:xfrm>
        </p:spPr>
        <p:txBody>
          <a:bodyPr>
            <a:normAutofit/>
          </a:bodyPr>
          <a:lstStyle/>
          <a:p>
            <a:r>
              <a:rPr lang="en-US" dirty="0"/>
              <a:t>Copyright ©2014 </a:t>
            </a:r>
            <a:r>
              <a:rPr lang="en-US" dirty="0" smtClean="0">
                <a:hlinkClick r:id="rId2"/>
              </a:rPr>
              <a:t>JAVACUP.IR</a:t>
            </a:r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/>
              <a:t>rights reserved. </a:t>
            </a:r>
            <a:endParaRPr lang="en-US" dirty="0" smtClean="0"/>
          </a:p>
          <a:p>
            <a:r>
              <a:rPr lang="en-US" dirty="0" smtClean="0"/>
              <a:t>Redistribution </a:t>
            </a:r>
            <a:r>
              <a:rPr lang="en-US" dirty="0"/>
              <a:t>of </a:t>
            </a:r>
            <a:r>
              <a:rPr lang="en-US" dirty="0" smtClean="0"/>
              <a:t>JAVACUP contents </a:t>
            </a:r>
            <a:r>
              <a:rPr lang="en-US" dirty="0"/>
              <a:t>is not prohibited if </a:t>
            </a:r>
            <a:r>
              <a:rPr lang="en-US" dirty="0" smtClean="0"/>
              <a:t>JAVACUP is clearly </a:t>
            </a:r>
            <a:r>
              <a:rPr lang="en-US" dirty="0"/>
              <a:t>noted as the source in the used case. </a:t>
            </a:r>
            <a:endParaRPr lang="en-US" dirty="0" smtClean="0"/>
          </a:p>
          <a:p>
            <a:r>
              <a:rPr lang="en-US" dirty="0" smtClean="0"/>
              <a:t>JAVACUP </a:t>
            </a:r>
            <a:r>
              <a:rPr lang="en-US" dirty="0"/>
              <a:t>shall </a:t>
            </a:r>
            <a:r>
              <a:rPr lang="en-US" dirty="0" smtClean="0"/>
              <a:t>not </a:t>
            </a:r>
            <a:r>
              <a:rPr lang="en-US" dirty="0"/>
              <a:t>be liable for any errors </a:t>
            </a:r>
            <a:r>
              <a:rPr lang="en-US" dirty="0" smtClean="0"/>
              <a:t>in </a:t>
            </a:r>
            <a:r>
              <a:rPr lang="en-US" dirty="0"/>
              <a:t>the content, or for any actions taken in reliance thereon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Please send your feedback to </a:t>
            </a:r>
            <a:r>
              <a:rPr lang="en-US" dirty="0" smtClean="0">
                <a:hlinkClick r:id="rId3"/>
              </a:rPr>
              <a:t>info@javacup.ir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34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import in Byte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Unused </a:t>
            </a:r>
            <a:r>
              <a:rPr lang="en-US" dirty="0"/>
              <a:t>imports have a trivial impact on the </a:t>
            </a:r>
            <a:r>
              <a:rPr lang="en-US" dirty="0" smtClean="0"/>
              <a:t>compiler</a:t>
            </a:r>
          </a:p>
          <a:p>
            <a:r>
              <a:rPr lang="en-US" dirty="0" smtClean="0"/>
              <a:t>But </a:t>
            </a:r>
            <a:r>
              <a:rPr lang="en-US" dirty="0"/>
              <a:t>there are no imports in the byte code or at </a:t>
            </a:r>
            <a:r>
              <a:rPr lang="en-US" dirty="0" smtClean="0"/>
              <a:t>runtime</a:t>
            </a:r>
          </a:p>
          <a:p>
            <a:r>
              <a:rPr lang="en-US" dirty="0" smtClean="0"/>
              <a:t>Unused import have no impact in runtime</a:t>
            </a:r>
          </a:p>
          <a:p>
            <a:pPr lvl="1"/>
            <a:r>
              <a:rPr lang="en-US" dirty="0" smtClean="0"/>
              <a:t>But it is better to remove them</a:t>
            </a:r>
          </a:p>
          <a:p>
            <a:r>
              <a:rPr lang="en-US" dirty="0" smtClean="0"/>
              <a:t>Organize Imports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23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Static Members and </a:t>
            </a:r>
            <a:r>
              <a:rPr lang="en-US" i="1" dirty="0" smtClean="0"/>
              <a:t>this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Writing eBay for Cars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Courier New"/>
              </a:rPr>
              <a:t>Peykan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{...}</a:t>
            </a:r>
          </a:p>
          <a:p>
            <a:pPr>
              <a:buNone/>
            </a:pPr>
            <a:endParaRPr lang="en-US" sz="2800" b="1" dirty="0" smtClean="0">
              <a:solidFill>
                <a:srgbClr val="7F0055"/>
              </a:solidFill>
              <a:latin typeface="Courier New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Pride {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	</a:t>
            </a:r>
            <a:r>
              <a:rPr lang="en-US" sz="2800" b="1" dirty="0" err="1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 smtClean="0">
                <a:solidFill>
                  <a:srgbClr val="0000C0"/>
                </a:solidFill>
                <a:latin typeface="Courier New"/>
              </a:rPr>
              <a:t>color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	</a:t>
            </a:r>
            <a:r>
              <a:rPr lang="en-US" sz="2800" b="1" dirty="0" err="1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 smtClean="0">
                <a:solidFill>
                  <a:srgbClr val="0000C0"/>
                </a:solidFill>
                <a:latin typeface="Courier New"/>
              </a:rPr>
              <a:t>price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	</a:t>
            </a:r>
            <a:r>
              <a:rPr lang="en-US" sz="2800" b="1" dirty="0" err="1" smtClean="0">
                <a:solidFill>
                  <a:srgbClr val="7F0055"/>
                </a:solidFill>
                <a:latin typeface="Courier New"/>
              </a:rPr>
              <a:t>boolean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 err="1" smtClean="0">
                <a:solidFill>
                  <a:srgbClr val="0000C0"/>
                </a:solidFill>
                <a:latin typeface="Courier New"/>
              </a:rPr>
              <a:t>isHatchBack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800" dirty="0" smtClean="0">
              <a:latin typeface="Courier New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	</a:t>
            </a:r>
            <a:r>
              <a:rPr lang="en-US" sz="2800" b="1" dirty="0" err="1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 err="1" smtClean="0">
                <a:solidFill>
                  <a:srgbClr val="0000C0"/>
                </a:solidFill>
                <a:latin typeface="Courier New"/>
              </a:rPr>
              <a:t>designYear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	</a:t>
            </a:r>
            <a:r>
              <a:rPr lang="en-US" sz="2800" b="1" dirty="0" err="1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 smtClean="0">
                <a:solidFill>
                  <a:srgbClr val="0000C0"/>
                </a:solidFill>
                <a:latin typeface="Courier New"/>
              </a:rPr>
              <a:t>length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sz="2800" b="1" dirty="0" smtClean="0">
                <a:solidFill>
                  <a:srgbClr val="0000C0"/>
                </a:solidFill>
                <a:latin typeface="Courier New"/>
              </a:rPr>
              <a:t>width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pPr>
              <a:buNone/>
            </a:pPr>
            <a:endParaRPr lang="en-US" sz="2800" dirty="0" smtClean="0">
              <a:latin typeface="Courier New"/>
            </a:endParaRPr>
          </a:p>
          <a:p>
            <a:pPr>
              <a:buNone/>
            </a:pPr>
            <a:endParaRPr lang="en-US" sz="2800" dirty="0" smtClean="0">
              <a:latin typeface="Courier New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285852" y="3286124"/>
            <a:ext cx="4429156" cy="1357322"/>
          </a:xfrm>
          <a:prstGeom prst="roundRect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857884" y="3429000"/>
            <a:ext cx="2216569" cy="369332"/>
          </a:xfrm>
          <a:prstGeom prst="rect">
            <a:avLst/>
          </a:prstGeom>
          <a:solidFill>
            <a:schemeClr val="tx2">
              <a:alpha val="59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Properties of objects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285852" y="4929198"/>
            <a:ext cx="4429156" cy="1071570"/>
          </a:xfrm>
          <a:prstGeom prst="roundRect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855893" y="5202808"/>
            <a:ext cx="1977721" cy="369332"/>
          </a:xfrm>
          <a:prstGeom prst="rect">
            <a:avLst/>
          </a:prstGeom>
          <a:solidFill>
            <a:schemeClr val="tx2">
              <a:alpha val="59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Properties of class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you create a class </a:t>
            </a:r>
          </a:p>
          <a:p>
            <a:pPr lvl="1"/>
            <a:r>
              <a:rPr lang="en-US" dirty="0" smtClean="0"/>
              <a:t>You describe how objects of that class look</a:t>
            </a:r>
          </a:p>
          <a:p>
            <a:pPr lvl="1"/>
            <a:r>
              <a:rPr lang="en-US" dirty="0" smtClean="0"/>
              <a:t>And how they will behave</a:t>
            </a:r>
          </a:p>
          <a:p>
            <a:r>
              <a:rPr lang="en-US" dirty="0" smtClean="0"/>
              <a:t>You don’t actually get an object until you create one</a:t>
            </a:r>
          </a:p>
          <a:p>
            <a:pPr lvl="1"/>
            <a:r>
              <a:rPr lang="en-US" dirty="0" smtClean="0"/>
              <a:t>using </a:t>
            </a:r>
            <a:r>
              <a:rPr lang="en-US" b="1" i="1" dirty="0" smtClean="0"/>
              <a:t>new</a:t>
            </a:r>
          </a:p>
          <a:p>
            <a:r>
              <a:rPr lang="en-US" dirty="0" smtClean="0"/>
              <a:t>At that point storage is allocated and methods become available.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two situations in which this approach is not sufficient.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Class data or static property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Class method or static method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/>
            <a:r>
              <a:rPr lang="en-US" dirty="0" smtClean="0"/>
              <a:t>You want to have only a single piece of storage for a particular field</a:t>
            </a:r>
          </a:p>
          <a:p>
            <a:pPr marL="514350" indent="-514350"/>
            <a:r>
              <a:rPr lang="en-US" dirty="0" smtClean="0"/>
              <a:t>regardless of how many objects of that class are created</a:t>
            </a:r>
          </a:p>
          <a:p>
            <a:pPr marL="514350" indent="-514350"/>
            <a:r>
              <a:rPr lang="en-US" dirty="0" smtClean="0"/>
              <a:t>or even if no objects are created</a:t>
            </a:r>
          </a:p>
          <a:p>
            <a:pPr marL="514350" indent="-514350"/>
            <a:r>
              <a:rPr lang="en-US" dirty="0" smtClean="0"/>
              <a:t>Example:</a:t>
            </a:r>
          </a:p>
          <a:p>
            <a:pPr marL="880110" lvl="1" indent="-514350"/>
            <a:r>
              <a:rPr lang="en-US" dirty="0" err="1" smtClean="0"/>
              <a:t>Pride.designYear</a:t>
            </a:r>
            <a:endParaRPr lang="en-US" dirty="0" smtClean="0"/>
          </a:p>
          <a:p>
            <a:pPr marL="880110" lvl="1" indent="-514350"/>
            <a:r>
              <a:rPr lang="en-US" dirty="0" smtClean="0"/>
              <a:t>Person.?</a:t>
            </a:r>
          </a:p>
          <a:p>
            <a:pPr marL="880110" lvl="1" indent="-514350"/>
            <a:endParaRPr lang="en-US" dirty="0" smtClean="0"/>
          </a:p>
          <a:p>
            <a:pPr marL="514350" indent="-514350"/>
            <a:r>
              <a:rPr lang="en-US" dirty="0" smtClean="0"/>
              <a:t>Class data = </a:t>
            </a:r>
            <a:r>
              <a:rPr lang="en-US" b="1" dirty="0" smtClean="0"/>
              <a:t>static properties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if you need a method that isn’t associated with any particular object of this class. </a:t>
            </a:r>
          </a:p>
          <a:p>
            <a:pPr marL="514350" indent="-514350"/>
            <a:r>
              <a:rPr lang="en-US" dirty="0" smtClean="0"/>
              <a:t>You need a method that you can call even if no objects are created</a:t>
            </a:r>
          </a:p>
          <a:p>
            <a:pPr marL="514350" indent="-514350"/>
            <a:endParaRPr lang="en-US" dirty="0" smtClean="0"/>
          </a:p>
          <a:p>
            <a:pPr marL="514350" indent="-514350"/>
            <a:r>
              <a:rPr lang="en-US" dirty="0" smtClean="0"/>
              <a:t>Class methods = </a:t>
            </a:r>
            <a:r>
              <a:rPr lang="en-US" b="1" dirty="0" smtClean="0"/>
              <a:t>static methods</a:t>
            </a:r>
          </a:p>
          <a:p>
            <a:pPr marL="514350" indent="-51435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static properties</a:t>
            </a:r>
            <a:r>
              <a:rPr lang="en-US" dirty="0" smtClean="0"/>
              <a:t> are shared among all the objects</a:t>
            </a:r>
          </a:p>
          <a:p>
            <a:r>
              <a:rPr lang="en-US" dirty="0" smtClean="0"/>
              <a:t>static properties are properties of classes</a:t>
            </a:r>
          </a:p>
          <a:p>
            <a:pPr lvl="1"/>
            <a:r>
              <a:rPr lang="en-US" dirty="0" smtClean="0"/>
              <a:t>Not objects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err="1" smtClean="0"/>
              <a:t>Integer.MAX_VALUE</a:t>
            </a:r>
            <a:endParaRPr lang="en-US" dirty="0" smtClean="0"/>
          </a:p>
          <a:p>
            <a:pPr lvl="1"/>
            <a:r>
              <a:rPr lang="en-US" dirty="0" err="1" smtClean="0"/>
              <a:t>Player.NumberOfObjects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Static methods can access only static properties</a:t>
            </a:r>
          </a:p>
          <a:p>
            <a:r>
              <a:rPr lang="en-US" dirty="0" smtClean="0"/>
              <a:t>Static methods are actually class operations</a:t>
            </a:r>
          </a:p>
          <a:p>
            <a:pPr lvl="1"/>
            <a:r>
              <a:rPr lang="en-US" dirty="0" smtClean="0"/>
              <a:t>Not object operations</a:t>
            </a:r>
          </a:p>
          <a:p>
            <a:r>
              <a:rPr lang="en-US" dirty="0" smtClean="0"/>
              <a:t>If a method uses only static fields, make it static!</a:t>
            </a:r>
          </a:p>
          <a:p>
            <a:r>
              <a:rPr lang="en-US" dirty="0" smtClean="0"/>
              <a:t>Static methods are accessible via classes</a:t>
            </a:r>
          </a:p>
          <a:p>
            <a:pPr lvl="1"/>
            <a:r>
              <a:rPr lang="en-US" dirty="0" smtClean="0"/>
              <a:t>double d = </a:t>
            </a:r>
            <a:r>
              <a:rPr lang="en-US" dirty="0" err="1" smtClean="0"/>
              <a:t>Double.parseDouble</a:t>
            </a:r>
            <a:r>
              <a:rPr lang="en-US" dirty="0" smtClean="0"/>
              <a:t>("12");</a:t>
            </a:r>
          </a:p>
          <a:p>
            <a:pPr lvl="1"/>
            <a:r>
              <a:rPr lang="en-US" dirty="0" smtClean="0"/>
              <a:t>String s = </a:t>
            </a:r>
            <a:r>
              <a:rPr lang="en-US" dirty="0" err="1" smtClean="0"/>
              <a:t>String.valueOf</a:t>
            </a:r>
            <a:r>
              <a:rPr lang="en-US" dirty="0" smtClean="0"/>
              <a:t>(12);</a:t>
            </a:r>
          </a:p>
          <a:p>
            <a:pPr lvl="1"/>
            <a:r>
              <a:rPr lang="en-US" dirty="0" smtClean="0"/>
              <a:t>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</a:t>
            </a:r>
          </a:p>
          <a:p>
            <a:endParaRPr lang="en-US" smtClean="0"/>
          </a:p>
          <a:p>
            <a:r>
              <a:rPr lang="en-US" smtClean="0"/>
              <a:t>Static </a:t>
            </a:r>
            <a:r>
              <a:rPr lang="en-US" dirty="0" smtClean="0"/>
              <a:t>properties and methods are invoked on class name</a:t>
            </a:r>
          </a:p>
          <a:p>
            <a:pPr lvl="1"/>
            <a:r>
              <a:rPr lang="en-US" dirty="0" smtClean="0"/>
              <a:t>Are not invoked on objects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57214"/>
            <a:ext cx="8229600" cy="1143000"/>
          </a:xfrm>
        </p:spPr>
        <p:txBody>
          <a:bodyPr/>
          <a:lstStyle/>
          <a:p>
            <a:r>
              <a:rPr lang="en-US" dirty="0" smtClean="0"/>
              <a:t>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package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human;</a:t>
            </a:r>
          </a:p>
          <a:p>
            <a:pPr>
              <a:buNone/>
            </a:pPr>
            <a:endParaRPr lang="en-US" sz="2800" b="1" dirty="0" smtClean="0">
              <a:latin typeface="Courier New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Person {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	private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String </a:t>
            </a:r>
            <a:r>
              <a:rPr lang="en-US" sz="2800" b="1" dirty="0" smtClean="0">
                <a:solidFill>
                  <a:srgbClr val="0000C0"/>
                </a:solidFill>
                <a:latin typeface="Courier New"/>
              </a:rPr>
              <a:t>name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	private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 err="1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 smtClean="0">
                <a:solidFill>
                  <a:srgbClr val="0000C0"/>
                </a:solidFill>
                <a:latin typeface="Courier New"/>
              </a:rPr>
              <a:t>age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	public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static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 err="1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i="1" dirty="0" smtClean="0">
                <a:solidFill>
                  <a:srgbClr val="0000C0"/>
                </a:solidFill>
                <a:latin typeface="Courier New"/>
              </a:rPr>
              <a:t>MAX_AGE</a:t>
            </a:r>
            <a:r>
              <a:rPr lang="en-US" sz="2800" b="1" i="1" dirty="0" smtClean="0">
                <a:solidFill>
                  <a:srgbClr val="000000"/>
                </a:solidFill>
                <a:latin typeface="Courier New"/>
              </a:rPr>
              <a:t> = 150;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	public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Courier New"/>
              </a:rPr>
              <a:t>setAge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800" b="1" dirty="0" err="1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age) {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		if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(age&lt;</a:t>
            </a:r>
            <a:r>
              <a:rPr lang="en-US" sz="2800" b="1" i="1" dirty="0" smtClean="0">
                <a:solidFill>
                  <a:srgbClr val="0000C0"/>
                </a:solidFill>
                <a:latin typeface="Courier New"/>
              </a:rPr>
              <a:t>MAX_AGE</a:t>
            </a:r>
            <a:r>
              <a:rPr lang="en-US" sz="2800" b="1" i="1" dirty="0" smtClean="0">
                <a:solidFill>
                  <a:srgbClr val="000000"/>
                </a:solidFill>
                <a:latin typeface="Courier New"/>
              </a:rPr>
              <a:t>)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			</a:t>
            </a:r>
            <a:r>
              <a:rPr lang="en-US" sz="2800" b="1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US" sz="2800" b="1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US" sz="2800" b="1" dirty="0" err="1" smtClean="0">
                <a:solidFill>
                  <a:srgbClr val="0000C0"/>
                </a:solidFill>
                <a:latin typeface="Courier New"/>
              </a:rPr>
              <a:t>age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= age;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		}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	public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static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 err="1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Courier New"/>
              </a:rPr>
              <a:t>getMAX_AGE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() {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		return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i="1" dirty="0" smtClean="0">
                <a:solidFill>
                  <a:srgbClr val="0000C0"/>
                </a:solidFill>
                <a:latin typeface="Courier New"/>
              </a:rPr>
              <a:t>MAX_AGE</a:t>
            </a:r>
            <a:r>
              <a:rPr lang="en-US" sz="2800" b="1" i="1" dirty="0" smtClean="0">
                <a:solidFill>
                  <a:srgbClr val="000000"/>
                </a:solidFill>
                <a:latin typeface="Courier New"/>
              </a:rPr>
              <a:t>;		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3F7F5F"/>
                </a:solidFill>
                <a:latin typeface="Courier New"/>
              </a:rPr>
              <a:t>			//no access to age and name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		}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pPr>
              <a:buNone/>
            </a:pP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500298" y="2571744"/>
            <a:ext cx="1214446" cy="357190"/>
          </a:xfrm>
          <a:prstGeom prst="roundRect">
            <a:avLst/>
          </a:prstGeom>
          <a:solidFill>
            <a:schemeClr val="tx2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571736" y="4286256"/>
            <a:ext cx="1214446" cy="357190"/>
          </a:xfrm>
          <a:prstGeom prst="roundRect">
            <a:avLst/>
          </a:prstGeom>
          <a:solidFill>
            <a:schemeClr val="tx2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428992" y="3286124"/>
            <a:ext cx="1428760" cy="357190"/>
          </a:xfrm>
          <a:prstGeom prst="roundRect">
            <a:avLst/>
          </a:prstGeom>
          <a:solidFill>
            <a:schemeClr val="tx2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357422" y="4929198"/>
            <a:ext cx="4643470" cy="357190"/>
          </a:xfrm>
          <a:prstGeom prst="roundRect">
            <a:avLst/>
          </a:prstGeom>
          <a:solidFill>
            <a:schemeClr val="tx2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Package</a:t>
            </a:r>
          </a:p>
          <a:p>
            <a:pPr lvl="1"/>
            <a:r>
              <a:rPr lang="en-US" dirty="0" smtClean="0"/>
              <a:t>Package access</a:t>
            </a:r>
          </a:p>
          <a:p>
            <a:r>
              <a:rPr lang="en-US" dirty="0" smtClean="0"/>
              <a:t>Static</a:t>
            </a:r>
          </a:p>
          <a:p>
            <a:r>
              <a:rPr lang="en-US" dirty="0" smtClean="0"/>
              <a:t>this</a:t>
            </a:r>
          </a:p>
          <a:p>
            <a:r>
              <a:rPr lang="en-US" dirty="0" smtClean="0"/>
              <a:t>Method overloading</a:t>
            </a:r>
          </a:p>
          <a:p>
            <a:r>
              <a:rPr lang="en-US" dirty="0" err="1" smtClean="0"/>
              <a:t>toString</a:t>
            </a:r>
            <a:endParaRPr lang="en-US" dirty="0" smtClean="0"/>
          </a:p>
          <a:p>
            <a:r>
              <a:rPr lang="en-US" smtClean="0"/>
              <a:t>equals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properties are class data, not object data</a:t>
            </a:r>
          </a:p>
          <a:p>
            <a:r>
              <a:rPr lang="en-US" dirty="0" smtClean="0"/>
              <a:t>Constructors are created for initializing object data</a:t>
            </a:r>
          </a:p>
          <a:p>
            <a:r>
              <a:rPr lang="en-US" dirty="0" smtClean="0"/>
              <a:t>How to initialize class data?</a:t>
            </a:r>
          </a:p>
          <a:p>
            <a:r>
              <a:rPr lang="en-US" dirty="0" smtClean="0"/>
              <a:t>Two ways:</a:t>
            </a:r>
          </a:p>
          <a:p>
            <a:pPr lvl="1"/>
            <a:r>
              <a:rPr lang="en-US" dirty="0" smtClean="0"/>
              <a:t>Inline values</a:t>
            </a:r>
          </a:p>
          <a:p>
            <a:pPr lvl="1"/>
            <a:r>
              <a:rPr lang="en-US" dirty="0" smtClean="0"/>
              <a:t>Static block</a:t>
            </a:r>
          </a:p>
          <a:p>
            <a:endParaRPr lang="en-US" u="sng" dirty="0" smtClean="0"/>
          </a:p>
          <a:p>
            <a:r>
              <a:rPr lang="en-US" b="1" u="sng" dirty="0" smtClean="0"/>
              <a:t>Static initialization is done when Class Loader loads the class</a:t>
            </a:r>
            <a:endParaRPr lang="en-US" b="1" u="sn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Inline 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472518" cy="438912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b="1" dirty="0" smtClean="0">
              <a:solidFill>
                <a:srgbClr val="7F0055"/>
              </a:solidFill>
              <a:latin typeface="Courier New"/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static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err="1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i="1" dirty="0" smtClean="0">
                <a:solidFill>
                  <a:srgbClr val="0000C0"/>
                </a:solidFill>
                <a:latin typeface="Courier New"/>
              </a:rPr>
              <a:t>MAX_AGE</a:t>
            </a:r>
            <a:r>
              <a:rPr lang="en-US" sz="2400" b="1" i="1" dirty="0" smtClean="0">
                <a:solidFill>
                  <a:srgbClr val="000000"/>
                </a:solidFill>
                <a:latin typeface="Courier New"/>
              </a:rPr>
              <a:t> = 150;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private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static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double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i="1" dirty="0" smtClean="0">
                <a:solidFill>
                  <a:srgbClr val="0000C0"/>
                </a:solidFill>
                <a:latin typeface="Courier New"/>
              </a:rPr>
              <a:t>PI</a:t>
            </a:r>
            <a:r>
              <a:rPr lang="en-US" sz="2400" b="1" i="1" dirty="0" smtClean="0">
                <a:solidFill>
                  <a:srgbClr val="000000"/>
                </a:solidFill>
                <a:latin typeface="Courier New"/>
              </a:rPr>
              <a:t> = 3.14;</a:t>
            </a:r>
          </a:p>
          <a:p>
            <a:pPr>
              <a:buNone/>
            </a:pPr>
            <a:endParaRPr lang="en-US" sz="2400" dirty="0" smtClean="0">
              <a:latin typeface="Courier New"/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static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String </a:t>
            </a:r>
            <a:r>
              <a:rPr lang="en-US" sz="2400" b="1" i="1" dirty="0" err="1" smtClean="0">
                <a:solidFill>
                  <a:srgbClr val="0000C0"/>
                </a:solidFill>
                <a:latin typeface="Courier New"/>
              </a:rPr>
              <a:t>defaultName</a:t>
            </a:r>
            <a:r>
              <a:rPr lang="en-US" sz="2400" b="1" i="1" dirty="0" smtClean="0">
                <a:solidFill>
                  <a:srgbClr val="000000"/>
                </a:solidFill>
                <a:latin typeface="Courier New"/>
              </a:rPr>
              <a:t>= </a:t>
            </a:r>
            <a:r>
              <a:rPr lang="en-US" sz="2400" b="1" i="1" dirty="0" err="1" smtClean="0">
                <a:solidFill>
                  <a:srgbClr val="000000"/>
                </a:solidFill>
                <a:latin typeface="Courier New"/>
              </a:rPr>
              <a:t>theDefaultName</a:t>
            </a:r>
            <a:r>
              <a:rPr lang="en-US" sz="2400" b="1" i="1" dirty="0" smtClean="0">
                <a:solidFill>
                  <a:srgbClr val="000000"/>
                </a:solidFill>
                <a:latin typeface="Courier New"/>
              </a:rPr>
              <a:t>();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private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static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String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theDefaultName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() {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		return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smtClean="0">
                <a:solidFill>
                  <a:srgbClr val="2A00FF"/>
                </a:solidFill>
                <a:latin typeface="Courier New"/>
              </a:rPr>
              <a:t>"Ali </a:t>
            </a:r>
            <a:r>
              <a:rPr lang="en-US" sz="2400" b="1" dirty="0" err="1" smtClean="0">
                <a:solidFill>
                  <a:srgbClr val="2A00FF"/>
                </a:solidFill>
                <a:latin typeface="Courier New"/>
              </a:rPr>
              <a:t>Alavi</a:t>
            </a:r>
            <a:r>
              <a:rPr lang="en-US" sz="2400" b="1" dirty="0" smtClean="0">
                <a:solidFill>
                  <a:srgbClr val="2A00FF"/>
                </a:solidFill>
                <a:latin typeface="Courier New"/>
              </a:rPr>
              <a:t>"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-428652"/>
            <a:ext cx="8229600" cy="1143000"/>
          </a:xfrm>
        </p:spPr>
        <p:txBody>
          <a:bodyPr/>
          <a:lstStyle/>
          <a:p>
            <a:r>
              <a:rPr lang="en-US" dirty="0" smtClean="0"/>
              <a:t>Static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Person {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public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static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 err="1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i="1" dirty="0" smtClean="0">
                <a:solidFill>
                  <a:srgbClr val="0000C0"/>
                </a:solidFill>
                <a:latin typeface="Courier New"/>
              </a:rPr>
              <a:t>MAX_AGE</a:t>
            </a:r>
            <a:r>
              <a:rPr lang="en-US" sz="2800" b="1" i="1" dirty="0" smtClean="0">
                <a:solidFill>
                  <a:srgbClr val="000000"/>
                </a:solidFill>
                <a:latin typeface="Courier New"/>
              </a:rPr>
              <a:t> ;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private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static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double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i="1" dirty="0" smtClean="0">
                <a:solidFill>
                  <a:srgbClr val="0000C0"/>
                </a:solidFill>
                <a:latin typeface="Courier New"/>
              </a:rPr>
              <a:t>PI</a:t>
            </a:r>
            <a:r>
              <a:rPr lang="en-US" sz="2800" b="1" i="1" dirty="0" smtClean="0">
                <a:solidFill>
                  <a:srgbClr val="000000"/>
                </a:solidFill>
                <a:latin typeface="Courier New"/>
              </a:rPr>
              <a:t> ;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static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String </a:t>
            </a:r>
            <a:r>
              <a:rPr lang="en-US" sz="2800" b="1" i="1" dirty="0" err="1" smtClean="0">
                <a:solidFill>
                  <a:srgbClr val="0000C0"/>
                </a:solidFill>
                <a:latin typeface="Courier New"/>
              </a:rPr>
              <a:t>defaultName</a:t>
            </a:r>
            <a:r>
              <a:rPr lang="en-US" sz="2800" b="1" i="1" dirty="0" smtClean="0">
                <a:solidFill>
                  <a:srgbClr val="000000"/>
                </a:solidFill>
                <a:latin typeface="Courier New"/>
              </a:rPr>
              <a:t> ;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private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static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String </a:t>
            </a:r>
            <a:r>
              <a:rPr lang="en-US" sz="2800" b="1" dirty="0" err="1" smtClean="0">
                <a:solidFill>
                  <a:srgbClr val="000000"/>
                </a:solidFill>
                <a:latin typeface="Courier New"/>
              </a:rPr>
              <a:t>theDefaultName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() {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	return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 smtClean="0">
                <a:solidFill>
                  <a:srgbClr val="2A00FF"/>
                </a:solidFill>
                <a:latin typeface="Courier New"/>
              </a:rPr>
              <a:t>"Ali </a:t>
            </a:r>
            <a:r>
              <a:rPr lang="en-US" sz="2800" b="1" dirty="0" err="1" smtClean="0">
                <a:solidFill>
                  <a:srgbClr val="2A00FF"/>
                </a:solidFill>
                <a:latin typeface="Courier New"/>
              </a:rPr>
              <a:t>Alavi</a:t>
            </a:r>
            <a:r>
              <a:rPr lang="en-US" sz="2800" b="1" dirty="0" smtClean="0">
                <a:solidFill>
                  <a:srgbClr val="2A00FF"/>
                </a:solidFill>
                <a:latin typeface="Courier New"/>
              </a:rPr>
              <a:t>"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	}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static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{</a:t>
            </a:r>
          </a:p>
          <a:p>
            <a:pPr>
              <a:buNone/>
            </a:pPr>
            <a:r>
              <a:rPr lang="en-US" sz="2800" b="1" i="1" dirty="0" smtClean="0">
                <a:solidFill>
                  <a:srgbClr val="0000C0"/>
                </a:solidFill>
                <a:latin typeface="Courier New"/>
              </a:rPr>
              <a:t>		MAX_AGE</a:t>
            </a:r>
            <a:r>
              <a:rPr lang="en-US" sz="2800" b="1" i="1" dirty="0" smtClean="0">
                <a:solidFill>
                  <a:srgbClr val="000000"/>
                </a:solidFill>
                <a:latin typeface="Courier New"/>
              </a:rPr>
              <a:t> = 150;</a:t>
            </a:r>
          </a:p>
          <a:p>
            <a:pPr>
              <a:buNone/>
            </a:pPr>
            <a:r>
              <a:rPr lang="en-US" sz="2800" b="1" i="1" dirty="0" smtClean="0">
                <a:solidFill>
                  <a:srgbClr val="0000C0"/>
                </a:solidFill>
                <a:latin typeface="Courier New"/>
              </a:rPr>
              <a:t>		PI</a:t>
            </a:r>
            <a:r>
              <a:rPr lang="en-US" sz="2800" b="1" i="1" dirty="0" smtClean="0">
                <a:solidFill>
                  <a:srgbClr val="000000"/>
                </a:solidFill>
                <a:latin typeface="Courier New"/>
              </a:rPr>
              <a:t> = 3.14;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		String s = </a:t>
            </a:r>
            <a:r>
              <a:rPr lang="en-US" sz="2800" b="1" i="1" dirty="0" err="1" smtClean="0">
                <a:solidFill>
                  <a:srgbClr val="000000"/>
                </a:solidFill>
                <a:latin typeface="Courier New"/>
              </a:rPr>
              <a:t>theDefaultName</a:t>
            </a:r>
            <a:r>
              <a:rPr lang="en-US" sz="2800" b="1" i="1" dirty="0" smtClean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	if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(s != </a:t>
            </a: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null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)</a:t>
            </a:r>
          </a:p>
          <a:p>
            <a:pPr>
              <a:buNone/>
            </a:pPr>
            <a:r>
              <a:rPr lang="en-US" sz="2800" b="1" i="1" dirty="0" smtClean="0">
                <a:solidFill>
                  <a:srgbClr val="0000C0"/>
                </a:solidFill>
                <a:latin typeface="Courier New"/>
              </a:rPr>
              <a:t>			</a:t>
            </a:r>
            <a:r>
              <a:rPr lang="en-US" sz="2800" b="1" i="1" dirty="0" err="1" smtClean="0">
                <a:solidFill>
                  <a:srgbClr val="0000C0"/>
                </a:solidFill>
                <a:latin typeface="Courier New"/>
              </a:rPr>
              <a:t>defaultName</a:t>
            </a:r>
            <a:r>
              <a:rPr lang="en-US" sz="2800" b="1" i="1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2800" b="1" i="1" dirty="0" err="1" smtClean="0">
                <a:solidFill>
                  <a:srgbClr val="000000"/>
                </a:solidFill>
                <a:latin typeface="Courier New"/>
              </a:rPr>
              <a:t>theDefaultName</a:t>
            </a:r>
            <a:r>
              <a:rPr lang="en-US" sz="2800" b="1" i="1" dirty="0" smtClean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	}</a:t>
            </a:r>
          </a:p>
          <a:p>
            <a:pPr>
              <a:buNone/>
            </a:pPr>
            <a:endParaRPr lang="en-US" sz="2800" b="1" dirty="0" smtClean="0">
              <a:latin typeface="Courier New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pPr>
              <a:buNone/>
            </a:pPr>
            <a:endParaRPr lang="en-US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28596" y="3214686"/>
            <a:ext cx="7215238" cy="2857520"/>
          </a:xfrm>
          <a:prstGeom prst="roundRect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lang="en-US" dirty="0" smtClean="0"/>
              <a:t>Initialization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37" y="1772328"/>
            <a:ext cx="9066163" cy="4728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ounded Rectangle 7"/>
          <p:cNvSpPr/>
          <p:nvPr/>
        </p:nvSpPr>
        <p:spPr>
          <a:xfrm>
            <a:off x="428596" y="2285992"/>
            <a:ext cx="8572560" cy="1071570"/>
          </a:xfrm>
          <a:prstGeom prst="roundRect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per class</a:t>
            </a:r>
          </a:p>
          <a:p>
            <a:pPr lvl="1"/>
            <a:r>
              <a:rPr lang="en-US" dirty="0" smtClean="0"/>
              <a:t>Static variable declaration</a:t>
            </a:r>
          </a:p>
          <a:p>
            <a:pPr lvl="1"/>
            <a:r>
              <a:rPr lang="en-US" dirty="0" smtClean="0"/>
              <a:t>Static block</a:t>
            </a:r>
          </a:p>
          <a:p>
            <a:r>
              <a:rPr lang="en-US" dirty="0" smtClean="0"/>
              <a:t>Once per object</a:t>
            </a:r>
          </a:p>
          <a:p>
            <a:pPr lvl="1"/>
            <a:r>
              <a:rPr lang="en-US" dirty="0" smtClean="0"/>
              <a:t>variable declaration</a:t>
            </a:r>
          </a:p>
          <a:p>
            <a:pPr lvl="1"/>
            <a:r>
              <a:rPr lang="en-US" dirty="0" smtClean="0"/>
              <a:t>Initialization block</a:t>
            </a:r>
          </a:p>
          <a:p>
            <a:pPr lvl="1"/>
            <a:r>
              <a:rPr lang="en-US" dirty="0" smtClean="0"/>
              <a:t>Constructor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14"/>
            <a:ext cx="8229600" cy="671514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Person {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public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static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 err="1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i="1" dirty="0" smtClean="0">
                <a:solidFill>
                  <a:srgbClr val="0000C0"/>
                </a:solidFill>
                <a:latin typeface="Courier New"/>
              </a:rPr>
              <a:t>MAX_AGE</a:t>
            </a:r>
            <a:r>
              <a:rPr lang="en-US" sz="2800" b="1" i="1" dirty="0" smtClean="0">
                <a:solidFill>
                  <a:srgbClr val="000000"/>
                </a:solidFill>
                <a:latin typeface="Courier New"/>
              </a:rPr>
              <a:t> ;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private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static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double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i="1" dirty="0" smtClean="0">
                <a:solidFill>
                  <a:srgbClr val="0000C0"/>
                </a:solidFill>
                <a:latin typeface="Courier New"/>
              </a:rPr>
              <a:t>PI</a:t>
            </a:r>
            <a:r>
              <a:rPr lang="en-US" sz="2800" b="1" i="1" dirty="0" smtClean="0">
                <a:solidFill>
                  <a:srgbClr val="000000"/>
                </a:solidFill>
                <a:latin typeface="Courier New"/>
              </a:rPr>
              <a:t> = 3.14;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static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{</a:t>
            </a:r>
          </a:p>
          <a:p>
            <a:pPr>
              <a:buNone/>
            </a:pPr>
            <a:r>
              <a:rPr lang="en-US" sz="2800" b="1" i="1" dirty="0" smtClean="0">
                <a:solidFill>
                  <a:srgbClr val="0000C0"/>
                </a:solidFill>
                <a:latin typeface="Courier New"/>
              </a:rPr>
              <a:t>		MAX_AGE</a:t>
            </a:r>
            <a:r>
              <a:rPr lang="en-US" sz="2800" b="1" i="1" dirty="0" smtClean="0">
                <a:solidFill>
                  <a:srgbClr val="000000"/>
                </a:solidFill>
                <a:latin typeface="Courier New"/>
              </a:rPr>
              <a:t> = 150;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	}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	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private 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String </a:t>
            </a:r>
            <a:r>
              <a:rPr lang="en-US" sz="2800" b="1" dirty="0" smtClean="0">
                <a:solidFill>
                  <a:srgbClr val="0000C0"/>
                </a:solidFill>
                <a:latin typeface="Courier New"/>
              </a:rPr>
              <a:t>nation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2800" b="1" dirty="0" smtClean="0">
                <a:solidFill>
                  <a:srgbClr val="2A00FF"/>
                </a:solidFill>
                <a:latin typeface="Courier New"/>
              </a:rPr>
              <a:t>"Iran"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private </a:t>
            </a:r>
            <a:r>
              <a:rPr lang="en-US" sz="2800" b="1" dirty="0" err="1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 smtClean="0">
                <a:solidFill>
                  <a:srgbClr val="0000C0"/>
                </a:solidFill>
                <a:latin typeface="Courier New"/>
              </a:rPr>
              <a:t>age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private 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String </a:t>
            </a:r>
            <a:r>
              <a:rPr lang="en-US" sz="2800" b="1" dirty="0" smtClean="0">
                <a:solidFill>
                  <a:srgbClr val="0000C0"/>
                </a:solidFill>
                <a:latin typeface="Courier New"/>
              </a:rPr>
              <a:t>name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800" b="1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	{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00C0"/>
                </a:solidFill>
                <a:latin typeface="Courier New"/>
              </a:rPr>
              <a:t>		name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2800" b="1" dirty="0" smtClean="0">
                <a:solidFill>
                  <a:srgbClr val="2A00FF"/>
                </a:solidFill>
                <a:latin typeface="Courier New"/>
              </a:rPr>
              <a:t>"Ali"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	}</a:t>
            </a:r>
          </a:p>
          <a:p>
            <a:pPr>
              <a:buNone/>
            </a:pPr>
            <a:endParaRPr lang="en-US" sz="2800" b="1" dirty="0" smtClean="0">
              <a:latin typeface="Courier New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public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Person(){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00C0"/>
                </a:solidFill>
                <a:latin typeface="Courier New"/>
              </a:rPr>
              <a:t>		age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= 10;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	}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public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Person(</a:t>
            </a:r>
            <a:r>
              <a:rPr lang="en-US" sz="2800" b="1" dirty="0" err="1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a, String n){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00C0"/>
                </a:solidFill>
                <a:latin typeface="Courier New"/>
              </a:rPr>
              <a:t>		age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= a;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00C0"/>
                </a:solidFill>
                <a:latin typeface="Courier New"/>
              </a:rPr>
              <a:t>		name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= n;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	}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42910" y="357166"/>
            <a:ext cx="4929222" cy="571504"/>
          </a:xfrm>
          <a:prstGeom prst="roundRect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286380" y="273586"/>
            <a:ext cx="1673663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Static variables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642910" y="1928802"/>
            <a:ext cx="4714908" cy="1000132"/>
          </a:xfrm>
          <a:prstGeom prst="roundRect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286380" y="1845222"/>
            <a:ext cx="1784271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Object variables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500430" y="3143248"/>
            <a:ext cx="5572164" cy="1477328"/>
          </a:xfrm>
          <a:prstGeom prst="rect">
            <a:avLst/>
          </a:prstGeom>
          <a:solidFill>
            <a:schemeClr val="accent5">
              <a:alpha val="22000"/>
            </a:schemeClr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 w="69850"/>
            <a:bevelB w="50800"/>
          </a:sp3d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urier New"/>
              </a:rPr>
              <a:t>static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main(String[]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</a:rPr>
              <a:t>args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  Person p1 =</a:t>
            </a:r>
            <a:r>
              <a:rPr lang="en-US" b="1" dirty="0" smtClean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Person();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  Person p2 =</a:t>
            </a:r>
            <a:r>
              <a:rPr lang="en-US" b="1" dirty="0" smtClean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Person(20, </a:t>
            </a:r>
            <a:r>
              <a:rPr lang="en-US" b="1" dirty="0" smtClean="0">
                <a:solidFill>
                  <a:srgbClr val="2A00FF"/>
                </a:solidFill>
                <a:latin typeface="Courier New"/>
              </a:rPr>
              <a:t>"</a:t>
            </a:r>
            <a:r>
              <a:rPr lang="en-US" b="1" dirty="0" err="1" smtClean="0">
                <a:solidFill>
                  <a:srgbClr val="2A00FF"/>
                </a:solidFill>
                <a:latin typeface="Courier New"/>
              </a:rPr>
              <a:t>Taghi</a:t>
            </a:r>
            <a:r>
              <a:rPr lang="en-US" b="1" dirty="0" smtClean="0">
                <a:solidFill>
                  <a:srgbClr val="2A00FF"/>
                </a:solidFill>
                <a:latin typeface="Courier New"/>
              </a:rPr>
              <a:t>"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}</a:t>
            </a:r>
          </a:p>
        </p:txBody>
      </p:sp>
      <p:sp>
        <p:nvSpPr>
          <p:cNvPr id="12" name="Oval 11"/>
          <p:cNvSpPr/>
          <p:nvPr/>
        </p:nvSpPr>
        <p:spPr>
          <a:xfrm>
            <a:off x="5214942" y="500042"/>
            <a:ext cx="428628" cy="42862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3500430" y="1071546"/>
            <a:ext cx="428628" cy="42862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5214942" y="1857364"/>
            <a:ext cx="428628" cy="42862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928662" y="3286124"/>
            <a:ext cx="428628" cy="42862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714612" y="4357694"/>
            <a:ext cx="428628" cy="42862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715008" y="1857364"/>
            <a:ext cx="428628" cy="42862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357158" y="3286124"/>
            <a:ext cx="428628" cy="42862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2857488" y="5286388"/>
            <a:ext cx="428628" cy="42862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Method-property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</a:t>
            </a:r>
            <a:r>
              <a:rPr lang="en-US" dirty="0" err="1" smtClean="0"/>
              <a:t>getArea</a:t>
            </a:r>
            <a:r>
              <a:rPr lang="en-US" dirty="0" smtClean="0"/>
              <a:t>() know where radius is?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33488" y="2562249"/>
            <a:ext cx="6677025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reference to the object is </a:t>
            </a:r>
            <a:r>
              <a:rPr lang="en-US" b="1" dirty="0" smtClean="0"/>
              <a:t>implicitly passed</a:t>
            </a:r>
            <a:r>
              <a:rPr lang="en-US" dirty="0" smtClean="0"/>
              <a:t> to methods</a:t>
            </a:r>
          </a:p>
          <a:p>
            <a:pPr>
              <a:buNone/>
            </a:pP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i="1" dirty="0" err="1" smtClean="0">
                <a:latin typeface="Courier New" pitchFamily="49" charset="0"/>
                <a:cs typeface="Courier New" pitchFamily="49" charset="0"/>
              </a:rPr>
              <a:t>circle.getArea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>
              <a:buNone/>
            </a:pPr>
            <a:r>
              <a:rPr lang="en-US" dirty="0" smtClean="0"/>
              <a:t>	is converted (by compiler) to something like:</a:t>
            </a:r>
          </a:p>
          <a:p>
            <a:pPr>
              <a:buNone/>
            </a:pP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i="1" dirty="0" err="1" smtClean="0">
                <a:latin typeface="Courier New" pitchFamily="49" charset="0"/>
                <a:cs typeface="Courier New" pitchFamily="49" charset="0"/>
              </a:rPr>
              <a:t>Circle.getArea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(circle)</a:t>
            </a:r>
          </a:p>
          <a:p>
            <a:r>
              <a:rPr lang="en-US" dirty="0" smtClean="0"/>
              <a:t>What if you want to access this circle object?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smtClean="0"/>
              <a:t>this</a:t>
            </a:r>
            <a:r>
              <a:rPr lang="en-US" dirty="0" smtClean="0"/>
              <a:t> keyword</a:t>
            </a:r>
          </a:p>
          <a:p>
            <a:r>
              <a:rPr lang="en-US" b="1" dirty="0" smtClean="0"/>
              <a:t>this</a:t>
            </a:r>
            <a:r>
              <a:rPr lang="en-US" dirty="0" smtClean="0"/>
              <a:t> is available within non-static methods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Application of </a:t>
            </a:r>
            <a:r>
              <a:rPr lang="en-US" b="1" i="1" dirty="0" smtClean="0"/>
              <a:t>this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" y="2071707"/>
            <a:ext cx="830580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Access </a:t>
            </a:r>
            <a:r>
              <a:rPr lang="en-US" dirty="0" err="1" smtClean="0"/>
              <a:t>Specifiers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Book {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7F0055"/>
                </a:solidFill>
                <a:latin typeface="Courier New"/>
              </a:rPr>
              <a:t>	private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String </a:t>
            </a:r>
            <a:r>
              <a:rPr lang="en-US" sz="2000" b="1" dirty="0" smtClean="0">
                <a:solidFill>
                  <a:srgbClr val="0000C0"/>
                </a:solidFill>
                <a:latin typeface="Courier New"/>
              </a:rPr>
              <a:t>name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7F0055"/>
                </a:solidFill>
                <a:latin typeface="Courier New"/>
              </a:rPr>
              <a:t>	private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Person </a:t>
            </a:r>
            <a:r>
              <a:rPr lang="en-US" sz="2000" b="1" dirty="0" smtClean="0">
                <a:solidFill>
                  <a:srgbClr val="0000C0"/>
                </a:solidFill>
                <a:latin typeface="Courier New"/>
              </a:rPr>
              <a:t>author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7F0055"/>
                </a:solidFill>
                <a:latin typeface="Courier New"/>
              </a:rPr>
              <a:t>	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7F0055"/>
                </a:solidFill>
                <a:latin typeface="Courier New"/>
              </a:rPr>
              <a:t>	public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setName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(String name) {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7F0055"/>
                </a:solidFill>
                <a:latin typeface="Courier New"/>
              </a:rPr>
              <a:t>		this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US" sz="2000" b="1" dirty="0" smtClean="0">
                <a:solidFill>
                  <a:srgbClr val="0000C0"/>
                </a:solidFill>
                <a:latin typeface="Courier New"/>
              </a:rPr>
              <a:t>name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= name;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}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7F0055"/>
                </a:solidFill>
                <a:latin typeface="Courier New"/>
              </a:rPr>
              <a:t>	public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setAuthor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(Person author) {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7F0055"/>
                </a:solidFill>
                <a:latin typeface="Courier New"/>
              </a:rPr>
              <a:t>		</a:t>
            </a:r>
            <a:r>
              <a:rPr lang="en-US" sz="2000" b="1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US" sz="2000" b="1" dirty="0" err="1" smtClean="0">
                <a:solidFill>
                  <a:srgbClr val="0000C0"/>
                </a:solidFill>
                <a:latin typeface="Courier New"/>
              </a:rPr>
              <a:t>author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= author;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}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pPr>
              <a:buNone/>
            </a:pPr>
            <a:endParaRPr lang="en-US" sz="1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dirty="0" smtClean="0"/>
              <a:t>Sample Application of </a:t>
            </a:r>
            <a:r>
              <a:rPr lang="en-US" b="1" i="1" dirty="0" smtClean="0"/>
              <a:t>this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357290" y="4071942"/>
            <a:ext cx="857256" cy="357190"/>
          </a:xfrm>
          <a:prstGeom prst="roundRect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357290" y="5143512"/>
            <a:ext cx="857256" cy="357190"/>
          </a:xfrm>
          <a:prstGeom prst="roundRect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and </a:t>
            </a:r>
            <a:r>
              <a:rPr lang="en-US" b="1" i="1" dirty="0" smtClean="0"/>
              <a:t>this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static methods?</a:t>
            </a:r>
          </a:p>
          <a:p>
            <a:r>
              <a:rPr lang="en-US" dirty="0" smtClean="0"/>
              <a:t>Methods without implicit </a:t>
            </a:r>
            <a:r>
              <a:rPr lang="en-US" b="1" dirty="0" smtClean="0"/>
              <a:t>this</a:t>
            </a:r>
          </a:p>
          <a:p>
            <a:r>
              <a:rPr lang="en-US" dirty="0" smtClean="0"/>
              <a:t>Static methods are bound to classes, not objects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Overloading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Methods with the same name in the same class</a:t>
            </a:r>
          </a:p>
          <a:p>
            <a:r>
              <a:rPr lang="en-US" dirty="0" smtClean="0"/>
              <a:t>With different parameters</a:t>
            </a:r>
          </a:p>
          <a:p>
            <a:r>
              <a:rPr lang="en-US" dirty="0" smtClean="0"/>
              <a:t>Different Signatures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44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08"/>
            <a:ext cx="8866201" cy="5443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0408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 Return type method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this is not permitted?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45</a:t>
            </a:fld>
            <a:endParaRPr lang="en-US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9996" y="2500306"/>
            <a:ext cx="7745342" cy="3462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this one is 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 err="1">
                <a:solidFill>
                  <a:srgbClr val="7F0055"/>
                </a:solidFill>
                <a:highlight>
                  <a:srgbClr val="D4D4D4"/>
                </a:highlight>
                <a:latin typeface="Consolas"/>
              </a:rPr>
              <a:t>int</a:t>
            </a:r>
            <a:r>
              <a:rPr lang="en-US" sz="2800" b="1" dirty="0">
                <a:solidFill>
                  <a:srgbClr val="000000"/>
                </a:solidFill>
                <a:highlight>
                  <a:srgbClr val="D4D4D4"/>
                </a:highlight>
                <a:latin typeface="Consolas"/>
              </a:rPr>
              <a:t> f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D4D4D4"/>
                </a:highlight>
                <a:latin typeface="Consolas"/>
              </a:rPr>
              <a:t>(){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000000"/>
                </a:solidFill>
                <a:highlight>
                  <a:srgbClr val="D4D4D4"/>
                </a:highlight>
                <a:latin typeface="Consolas"/>
              </a:rPr>
              <a:t>	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D4D4D4"/>
                </a:highlight>
                <a:latin typeface="Consolas"/>
              </a:rPr>
              <a:t>…</a:t>
            </a:r>
            <a:endParaRPr lang="en-US" sz="2800" b="1" dirty="0">
              <a:solidFill>
                <a:srgbClr val="000000"/>
              </a:solidFill>
              <a:highlight>
                <a:srgbClr val="D4D4D4"/>
              </a:highlight>
              <a:latin typeface="Consolas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7F0055"/>
                </a:solidFill>
                <a:highlight>
                  <a:srgbClr val="D4D4D4"/>
                </a:highlight>
                <a:latin typeface="Consolas"/>
              </a:rPr>
              <a:t>	return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D4D4D4"/>
                </a:highlight>
                <a:latin typeface="Consolas"/>
              </a:rPr>
              <a:t> </a:t>
            </a:r>
            <a:r>
              <a:rPr lang="en-US" sz="2800" b="1" dirty="0">
                <a:solidFill>
                  <a:srgbClr val="000000"/>
                </a:solidFill>
                <a:highlight>
                  <a:srgbClr val="D4D4D4"/>
                </a:highlight>
                <a:latin typeface="Consolas"/>
              </a:rPr>
              <a:t>0;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2800" b="1" dirty="0">
                <a:solidFill>
                  <a:srgbClr val="000000"/>
                </a:solidFill>
                <a:latin typeface="Consolas"/>
              </a:rPr>
              <a:t> f(</a:t>
            </a:r>
            <a:r>
              <a:rPr lang="en-US" sz="2800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2800" b="1" dirty="0">
                <a:solidFill>
                  <a:srgbClr val="000000"/>
                </a:solidFill>
                <a:latin typeface="Consolas"/>
              </a:rPr>
              <a:t> a</a:t>
            </a:r>
            <a:r>
              <a:rPr lang="en-US" sz="2800" b="1" dirty="0" smtClean="0">
                <a:solidFill>
                  <a:srgbClr val="000000"/>
                </a:solidFill>
                <a:latin typeface="Consolas"/>
              </a:rPr>
              <a:t>){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000000"/>
                </a:solidFill>
                <a:latin typeface="Consolas"/>
              </a:rPr>
              <a:t>	</a:t>
            </a:r>
            <a:r>
              <a:rPr lang="en-US" sz="2800" b="1" dirty="0" smtClean="0">
                <a:solidFill>
                  <a:srgbClr val="000000"/>
                </a:solidFill>
                <a:latin typeface="Consolas"/>
              </a:rPr>
              <a:t>…</a:t>
            </a:r>
            <a:endParaRPr lang="en-US" sz="2800" b="1" dirty="0">
              <a:solidFill>
                <a:srgbClr val="000000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81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 Operations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change the type by type casting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Casting in reference types and other objects is not so simple</a:t>
            </a:r>
          </a:p>
          <a:p>
            <a:pPr lvl="1"/>
            <a:r>
              <a:rPr lang="en-US" dirty="0" smtClean="0"/>
              <a:t>See it later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48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900363"/>
            <a:ext cx="5362596" cy="1200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4857760"/>
            <a:ext cx="5143536" cy="124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we want to convert an object to another type</a:t>
            </a:r>
          </a:p>
          <a:p>
            <a:r>
              <a:rPr lang="en-US" dirty="0" smtClean="0"/>
              <a:t>Type casting is not the solution here</a:t>
            </a:r>
          </a:p>
          <a:p>
            <a:r>
              <a:rPr lang="en-US" dirty="0" smtClean="0"/>
              <a:t>We should write some methods to convert the types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Specifiers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</a:t>
            </a:r>
          </a:p>
          <a:p>
            <a:pPr lvl="1"/>
            <a:r>
              <a:rPr lang="en-US" dirty="0" smtClean="0"/>
              <a:t>Interface access</a:t>
            </a:r>
          </a:p>
          <a:p>
            <a:r>
              <a:rPr lang="en-US" dirty="0" smtClean="0"/>
              <a:t>private</a:t>
            </a:r>
          </a:p>
          <a:p>
            <a:pPr lvl="1"/>
            <a:r>
              <a:rPr lang="en-US" dirty="0" smtClean="0"/>
              <a:t>Don’t touch!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Conversion (2)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50</a:t>
            </a:fld>
            <a:endParaRPr lang="en-US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2214554"/>
            <a:ext cx="688866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 descr="C:\DOCUME~1\ADMINI~1\LOCALS~1\Temp\msohtmlclip1\01\clip_image00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4143380"/>
            <a:ext cx="5286412" cy="952601"/>
          </a:xfrm>
          <a:prstGeom prst="rect">
            <a:avLst/>
          </a:prstGeom>
          <a:noFill/>
        </p:spPr>
      </p:pic>
      <p:sp>
        <p:nvSpPr>
          <p:cNvPr id="9" name="Rounded Rectangle 8"/>
          <p:cNvSpPr/>
          <p:nvPr/>
        </p:nvSpPr>
        <p:spPr>
          <a:xfrm>
            <a:off x="3929058" y="4429132"/>
            <a:ext cx="1857388" cy="500066"/>
          </a:xfrm>
          <a:prstGeom prst="roundRect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347864" y="2784918"/>
            <a:ext cx="3456384" cy="500066"/>
          </a:xfrm>
          <a:prstGeom prst="roundRect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toString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toString</a:t>
            </a:r>
            <a:r>
              <a:rPr lang="en-US" dirty="0" smtClean="0"/>
              <a:t>() is a special method</a:t>
            </a:r>
          </a:p>
          <a:p>
            <a:r>
              <a:rPr lang="en-US" dirty="0" smtClean="0"/>
              <a:t>You can write it for every class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52</a:t>
            </a:fld>
            <a:endParaRPr lang="en-US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0988" y="38100"/>
            <a:ext cx="8582025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Checking equality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53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571744"/>
            <a:ext cx="65532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3286124"/>
            <a:ext cx="67151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4286256"/>
            <a:ext cx="66389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54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4162" y="2662238"/>
            <a:ext cx="6997302" cy="176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US" dirty="0" smtClean="0"/>
              <a:t>Creating Your Own Equals()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507288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Person {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F0055"/>
                </a:solidFill>
                <a:latin typeface="Courier New"/>
              </a:rPr>
              <a:t>	private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String </a:t>
            </a:r>
            <a:r>
              <a:rPr lang="en-US" sz="2000" b="1" dirty="0" err="1">
                <a:solidFill>
                  <a:srgbClr val="0000C0"/>
                </a:solidFill>
                <a:latin typeface="Courier New"/>
              </a:rPr>
              <a:t>nationalID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F0055"/>
                </a:solidFill>
                <a:latin typeface="Courier New"/>
              </a:rPr>
              <a:t>	private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String </a:t>
            </a:r>
            <a:r>
              <a:rPr lang="en-US" sz="2000" b="1" dirty="0">
                <a:solidFill>
                  <a:srgbClr val="0000C0"/>
                </a:solidFill>
                <a:latin typeface="Courier New"/>
              </a:rPr>
              <a:t>name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F0055"/>
                </a:solidFill>
                <a:latin typeface="Courier New"/>
              </a:rPr>
              <a:t>	private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String </a:t>
            </a:r>
            <a:r>
              <a:rPr lang="en-US" sz="2000" b="1" dirty="0">
                <a:solidFill>
                  <a:srgbClr val="0000C0"/>
                </a:solidFill>
                <a:latin typeface="Courier New"/>
              </a:rPr>
              <a:t>email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F0055"/>
                </a:solidFill>
                <a:latin typeface="Courier New"/>
              </a:rPr>
              <a:t>	private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>
                <a:solidFill>
                  <a:srgbClr val="0000C0"/>
                </a:solidFill>
                <a:latin typeface="Courier New"/>
              </a:rPr>
              <a:t>age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endParaRPr lang="en-US" sz="2000" b="1" dirty="0">
              <a:latin typeface="Courier New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F0055"/>
                </a:solidFill>
                <a:latin typeface="Courier New"/>
              </a:rPr>
              <a:t>	public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>
                <a:solidFill>
                  <a:srgbClr val="7F0055"/>
                </a:solidFill>
                <a:latin typeface="Courier New"/>
              </a:rPr>
              <a:t>boolean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equals(Person other) {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F0055"/>
                </a:solidFill>
                <a:latin typeface="Courier New"/>
              </a:rPr>
              <a:t>		return </a:t>
            </a:r>
            <a:r>
              <a:rPr lang="en-US" sz="1800" b="1" dirty="0" err="1" smtClean="0">
                <a:solidFill>
                  <a:srgbClr val="0000C0"/>
                </a:solidFill>
                <a:latin typeface="Courier New"/>
              </a:rPr>
              <a:t>nationalID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.equals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other.</a:t>
            </a:r>
            <a:r>
              <a:rPr lang="en-US" sz="1800" b="1" dirty="0" err="1" smtClean="0">
                <a:solidFill>
                  <a:srgbClr val="0000C0"/>
                </a:solidFill>
                <a:latin typeface="Courier New"/>
              </a:rPr>
              <a:t>nationalID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);</a:t>
            </a:r>
            <a:endParaRPr lang="en-US" sz="2000" b="1" dirty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	}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/>
              </a:rPr>
              <a:t>}</a:t>
            </a:r>
            <a:endParaRPr lang="en-US" sz="1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45704" y="4797152"/>
            <a:ext cx="7994848" cy="21945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/>
              </a:rPr>
              <a:t>Person p1 = </a:t>
            </a:r>
            <a:r>
              <a:rPr lang="en-US" sz="18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Person(</a:t>
            </a:r>
            <a:r>
              <a:rPr lang="en-US" sz="1800" b="1" dirty="0">
                <a:solidFill>
                  <a:srgbClr val="2A00FF"/>
                </a:solidFill>
                <a:latin typeface="Courier New"/>
              </a:rPr>
              <a:t>"1290786547"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sz="1800" b="1" dirty="0">
                <a:solidFill>
                  <a:srgbClr val="2A00FF"/>
                </a:solidFill>
                <a:latin typeface="Courier New"/>
              </a:rPr>
              <a:t>"Ali </a:t>
            </a:r>
            <a:r>
              <a:rPr lang="en-US" sz="1800" b="1" dirty="0" err="1">
                <a:solidFill>
                  <a:srgbClr val="2A00FF"/>
                </a:solidFill>
                <a:latin typeface="Courier New"/>
              </a:rPr>
              <a:t>Alavi</a:t>
            </a:r>
            <a:r>
              <a:rPr lang="en-US" sz="1800" b="1" dirty="0">
                <a:solidFill>
                  <a:srgbClr val="2A00FF"/>
                </a:solidFill>
                <a:latin typeface="Courier New"/>
              </a:rPr>
              <a:t>"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/>
              </a:rPr>
              <a:t>Person p2 = </a:t>
            </a:r>
            <a:r>
              <a:rPr lang="en-US" sz="18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Person(</a:t>
            </a:r>
            <a:r>
              <a:rPr lang="en-US" sz="1800" b="1" dirty="0">
                <a:solidFill>
                  <a:srgbClr val="2A00FF"/>
                </a:solidFill>
                <a:latin typeface="Courier New"/>
              </a:rPr>
              <a:t>"1290786547"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sz="1800" b="1" dirty="0">
                <a:solidFill>
                  <a:srgbClr val="2A00FF"/>
                </a:solidFill>
                <a:latin typeface="Courier New"/>
              </a:rPr>
              <a:t>"</a:t>
            </a:r>
            <a:r>
              <a:rPr lang="en-US" sz="1800" b="1" dirty="0" err="1">
                <a:solidFill>
                  <a:srgbClr val="2A00FF"/>
                </a:solidFill>
                <a:latin typeface="Courier New"/>
              </a:rPr>
              <a:t>Taghi</a:t>
            </a:r>
            <a:r>
              <a:rPr lang="en-US" sz="1800" b="1" dirty="0">
                <a:solidFill>
                  <a:srgbClr val="2A00FF"/>
                </a:solidFill>
                <a:latin typeface="Courier New"/>
              </a:rPr>
              <a:t> </a:t>
            </a:r>
            <a:r>
              <a:rPr lang="en-US" sz="1800" b="1" dirty="0" err="1">
                <a:solidFill>
                  <a:srgbClr val="2A00FF"/>
                </a:solidFill>
                <a:latin typeface="Courier New"/>
              </a:rPr>
              <a:t>Taghavi</a:t>
            </a:r>
            <a:r>
              <a:rPr lang="en-US" sz="1800" b="1" dirty="0">
                <a:solidFill>
                  <a:srgbClr val="2A00FF"/>
                </a:solidFill>
                <a:latin typeface="Courier New"/>
              </a:rPr>
              <a:t>"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/>
              </a:rPr>
              <a:t>Person p3 = </a:t>
            </a:r>
            <a:r>
              <a:rPr lang="en-US" sz="18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Person(</a:t>
            </a:r>
            <a:r>
              <a:rPr lang="en-US" sz="1800" b="1" dirty="0">
                <a:solidFill>
                  <a:srgbClr val="2A00FF"/>
                </a:solidFill>
                <a:latin typeface="Courier New"/>
              </a:rPr>
              <a:t>"0578905672"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sz="1800" b="1" dirty="0">
                <a:solidFill>
                  <a:srgbClr val="2A00FF"/>
                </a:solidFill>
                <a:latin typeface="Courier New"/>
              </a:rPr>
              <a:t>"</a:t>
            </a:r>
            <a:r>
              <a:rPr lang="en-US" sz="1800" b="1" dirty="0" err="1">
                <a:solidFill>
                  <a:srgbClr val="2A00FF"/>
                </a:solidFill>
                <a:latin typeface="Courier New"/>
              </a:rPr>
              <a:t>Taghi</a:t>
            </a:r>
            <a:r>
              <a:rPr lang="en-US" sz="1800" b="1" dirty="0">
                <a:solidFill>
                  <a:srgbClr val="2A00FF"/>
                </a:solidFill>
                <a:latin typeface="Courier New"/>
              </a:rPr>
              <a:t> </a:t>
            </a:r>
            <a:r>
              <a:rPr lang="en-US" sz="1800" b="1" dirty="0" err="1">
                <a:solidFill>
                  <a:srgbClr val="2A00FF"/>
                </a:solidFill>
                <a:latin typeface="Courier New"/>
              </a:rPr>
              <a:t>Taghavi</a:t>
            </a:r>
            <a:r>
              <a:rPr lang="en-US" sz="1800" b="1" dirty="0">
                <a:solidFill>
                  <a:srgbClr val="2A00FF"/>
                </a:solidFill>
                <a:latin typeface="Courier New"/>
              </a:rPr>
              <a:t>"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System.</a:t>
            </a:r>
            <a:r>
              <a:rPr lang="en-US" sz="1800" b="1" i="1" dirty="0" err="1" smtClean="0">
                <a:solidFill>
                  <a:srgbClr val="0000C0"/>
                </a:solidFill>
                <a:latin typeface="Courier New"/>
              </a:rPr>
              <a:t>out</a:t>
            </a:r>
            <a:r>
              <a:rPr lang="en-US" sz="1800" b="1" i="1" dirty="0" err="1" smtClean="0">
                <a:solidFill>
                  <a:srgbClr val="000000"/>
                </a:solidFill>
                <a:latin typeface="Courier New"/>
              </a:rPr>
              <a:t>.println</a:t>
            </a:r>
            <a:r>
              <a:rPr lang="en-US" sz="1800" b="1" i="1" dirty="0" smtClean="0">
                <a:solidFill>
                  <a:srgbClr val="000000"/>
                </a:solidFill>
                <a:latin typeface="Courier New"/>
              </a:rPr>
              <a:t>(p1.equals(p2</a:t>
            </a:r>
            <a:r>
              <a:rPr lang="en-US" sz="1800" b="1" i="1" dirty="0">
                <a:solidFill>
                  <a:srgbClr val="000000"/>
                </a:solidFill>
                <a:latin typeface="Courier New"/>
              </a:rPr>
              <a:t>));</a:t>
            </a:r>
          </a:p>
          <a:p>
            <a:pPr marL="0" indent="0">
              <a:buNone/>
            </a:pPr>
            <a:r>
              <a:rPr lang="en-US" sz="1800" b="1" dirty="0" err="1">
                <a:solidFill>
                  <a:srgbClr val="000000"/>
                </a:solidFill>
                <a:latin typeface="Courier New"/>
              </a:rPr>
              <a:t>System.</a:t>
            </a:r>
            <a:r>
              <a:rPr lang="en-US" sz="1800" b="1" i="1" dirty="0" err="1">
                <a:solidFill>
                  <a:srgbClr val="0000C0"/>
                </a:solidFill>
                <a:latin typeface="Courier New"/>
              </a:rPr>
              <a:t>out</a:t>
            </a:r>
            <a:r>
              <a:rPr lang="en-US" sz="1800" b="1" i="1" dirty="0" err="1">
                <a:solidFill>
                  <a:srgbClr val="000000"/>
                </a:solidFill>
                <a:latin typeface="Courier New"/>
              </a:rPr>
              <a:t>.println</a:t>
            </a:r>
            <a:r>
              <a:rPr lang="en-US" sz="1800" b="1" i="1" dirty="0">
                <a:solidFill>
                  <a:srgbClr val="000000"/>
                </a:solidFill>
                <a:latin typeface="Courier New"/>
              </a:rPr>
              <a:t>(p2.equals(p3));</a:t>
            </a:r>
          </a:p>
          <a:p>
            <a:pPr marL="0" indent="0">
              <a:buNone/>
            </a:pPr>
            <a:endParaRPr lang="en-US" sz="18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1222648" y="3356992"/>
            <a:ext cx="7237784" cy="1224136"/>
          </a:xfrm>
          <a:prstGeom prst="roundRect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235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Your Own Equals()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fact, equals() is more complicated</a:t>
            </a:r>
          </a:p>
          <a:p>
            <a:r>
              <a:rPr lang="en-US" dirty="0" smtClean="0"/>
              <a:t>The parameter should be an </a:t>
            </a:r>
            <a:r>
              <a:rPr lang="en-US" b="1" dirty="0" smtClean="0"/>
              <a:t>Object</a:t>
            </a:r>
          </a:p>
          <a:p>
            <a:pPr lvl="1"/>
            <a:r>
              <a:rPr lang="en-US" b="1" dirty="0" smtClean="0"/>
              <a:t>Person</a:t>
            </a:r>
            <a:r>
              <a:rPr lang="en-US" dirty="0" smtClean="0"/>
              <a:t> as the parameter was incorrect</a:t>
            </a:r>
          </a:p>
          <a:p>
            <a:r>
              <a:rPr lang="en-US" dirty="0" smtClean="0"/>
              <a:t>More checks are required</a:t>
            </a:r>
          </a:p>
          <a:p>
            <a:endParaRPr lang="en-US" dirty="0" smtClean="0"/>
          </a:p>
          <a:p>
            <a:r>
              <a:rPr lang="en-US" b="1" dirty="0" smtClean="0"/>
              <a:t>IDE Support</a:t>
            </a:r>
            <a:r>
              <a:rPr lang="en-US" dirty="0" smtClean="0"/>
              <a:t> for writing equals</a:t>
            </a:r>
          </a:p>
          <a:p>
            <a:pPr lvl="1"/>
            <a:r>
              <a:rPr lang="en-US" dirty="0" smtClean="0"/>
              <a:t>Use your IDE for</a:t>
            </a:r>
          </a:p>
          <a:p>
            <a:pPr lvl="2"/>
            <a:r>
              <a:rPr lang="en-US" dirty="0" smtClean="0"/>
              <a:t>getters, setters, constructors, …</a:t>
            </a:r>
          </a:p>
          <a:p>
            <a:pPr lvl="2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33670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 err="1">
                <a:solidFill>
                  <a:srgbClr val="7F0055"/>
                </a:solidFill>
                <a:latin typeface="Courier New"/>
              </a:rPr>
              <a:t>boolean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equals(Object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obj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  if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800" b="1" dirty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==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obj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    return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>
                <a:solidFill>
                  <a:srgbClr val="7F0055"/>
                </a:solidFill>
                <a:latin typeface="Courier New"/>
              </a:rPr>
              <a:t>true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endParaRPr lang="en-US" sz="2800" b="1" dirty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  if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obj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== </a:t>
            </a:r>
            <a:r>
              <a:rPr lang="en-US" sz="2800" b="1" dirty="0">
                <a:solidFill>
                  <a:srgbClr val="7F0055"/>
                </a:solidFill>
                <a:latin typeface="Courier New"/>
              </a:rPr>
              <a:t>null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    return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>
                <a:solidFill>
                  <a:srgbClr val="7F0055"/>
                </a:solidFill>
                <a:latin typeface="Courier New"/>
              </a:rPr>
              <a:t>false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endParaRPr lang="en-US" sz="2800" b="1" dirty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  if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getClass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() !=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obj.getClass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())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    return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>
                <a:solidFill>
                  <a:srgbClr val="7F0055"/>
                </a:solidFill>
                <a:latin typeface="Courier New"/>
              </a:rPr>
              <a:t>false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endParaRPr lang="en-US" sz="2800" b="1" dirty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 Person 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other = (Person)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obj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  if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800" b="1" dirty="0" err="1">
                <a:solidFill>
                  <a:srgbClr val="0000C0"/>
                </a:solidFill>
                <a:latin typeface="Courier New"/>
              </a:rPr>
              <a:t>nationalID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== </a:t>
            </a:r>
            <a:r>
              <a:rPr lang="en-US" sz="2800" b="1" dirty="0">
                <a:solidFill>
                  <a:srgbClr val="7F0055"/>
                </a:solidFill>
                <a:latin typeface="Courier New"/>
              </a:rPr>
              <a:t>null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    if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other.</a:t>
            </a:r>
            <a:r>
              <a:rPr lang="en-US" sz="2800" b="1" dirty="0" err="1">
                <a:solidFill>
                  <a:srgbClr val="0000C0"/>
                </a:solidFill>
                <a:latin typeface="Courier New"/>
              </a:rPr>
              <a:t>nationalID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!= </a:t>
            </a:r>
            <a:r>
              <a:rPr lang="en-US" sz="2800" b="1" dirty="0">
                <a:solidFill>
                  <a:srgbClr val="7F0055"/>
                </a:solidFill>
                <a:latin typeface="Courier New"/>
              </a:rPr>
              <a:t>null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      return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>
                <a:solidFill>
                  <a:srgbClr val="7F0055"/>
                </a:solidFill>
                <a:latin typeface="Courier New"/>
              </a:rPr>
              <a:t>false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/>
              </a:rPr>
              <a:t>  } </a:t>
            </a:r>
            <a:r>
              <a:rPr lang="en-US" sz="2900" b="1" dirty="0" smtClean="0">
                <a:solidFill>
                  <a:srgbClr val="7F0055"/>
                </a:solidFill>
                <a:latin typeface="Courier New"/>
              </a:rPr>
              <a:t>else</a:t>
            </a:r>
            <a:r>
              <a:rPr lang="en-US" sz="29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900" b="1" dirty="0" smtClean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2900" b="1" dirty="0" smtClean="0">
                <a:solidFill>
                  <a:srgbClr val="000000"/>
                </a:solidFill>
                <a:latin typeface="Courier New"/>
              </a:rPr>
              <a:t> (!</a:t>
            </a:r>
            <a:r>
              <a:rPr lang="en-US" sz="2900" b="1" dirty="0" err="1">
                <a:solidFill>
                  <a:srgbClr val="0000C0"/>
                </a:solidFill>
                <a:latin typeface="Courier New"/>
              </a:rPr>
              <a:t>nationalID</a:t>
            </a:r>
            <a:r>
              <a:rPr lang="en-US" sz="2900" b="1" dirty="0" err="1">
                <a:solidFill>
                  <a:srgbClr val="000000"/>
                </a:solidFill>
                <a:latin typeface="Courier New"/>
              </a:rPr>
              <a:t>.equals</a:t>
            </a:r>
            <a:r>
              <a:rPr lang="en-US" sz="29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900" b="1" dirty="0" err="1">
                <a:solidFill>
                  <a:srgbClr val="000000"/>
                </a:solidFill>
                <a:latin typeface="Courier New"/>
              </a:rPr>
              <a:t>other.</a:t>
            </a:r>
            <a:r>
              <a:rPr lang="en-US" sz="2900" b="1" dirty="0" err="1">
                <a:solidFill>
                  <a:srgbClr val="0000C0"/>
                </a:solidFill>
                <a:latin typeface="Courier New"/>
              </a:rPr>
              <a:t>nationalID</a:t>
            </a:r>
            <a:r>
              <a:rPr lang="en-US" sz="2900" b="1" dirty="0">
                <a:solidFill>
                  <a:srgbClr val="000000"/>
                </a:solidFill>
                <a:latin typeface="Courier New"/>
              </a:rPr>
              <a:t>))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7F0055"/>
                </a:solidFill>
                <a:latin typeface="Courier New"/>
              </a:rPr>
              <a:t> </a:t>
            </a: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     return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>
                <a:solidFill>
                  <a:srgbClr val="7F0055"/>
                </a:solidFill>
                <a:latin typeface="Courier New"/>
              </a:rPr>
              <a:t>false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endParaRPr lang="en-US" sz="2800" b="1" dirty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  return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>
                <a:solidFill>
                  <a:srgbClr val="7F0055"/>
                </a:solidFill>
                <a:latin typeface="Courier New"/>
              </a:rPr>
              <a:t>true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491880" y="93517"/>
            <a:ext cx="1857388" cy="500066"/>
          </a:xfrm>
          <a:prstGeom prst="roundRect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115616" y="2204864"/>
            <a:ext cx="4320480" cy="500066"/>
          </a:xfrm>
          <a:prstGeom prst="roundRect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915816" y="3140968"/>
            <a:ext cx="1857388" cy="500066"/>
          </a:xfrm>
          <a:prstGeom prst="roundRect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923928" y="4365104"/>
            <a:ext cx="1080120" cy="500066"/>
          </a:xfrm>
          <a:prstGeom prst="roundRect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3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58</a:t>
            </a:fld>
            <a:endParaRPr lang="en-US"/>
          </a:p>
        </p:txBody>
      </p:sp>
      <p:pic>
        <p:nvPicPr>
          <p:cNvPr id="2052" name="Picture 4" descr="C:\Users\Zahra\Desktop\the-end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0000" y="1390650"/>
            <a:ext cx="6604000" cy="4076700"/>
          </a:xfrm>
          <a:prstGeom prst="rect">
            <a:avLst/>
          </a:prstGeo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071678"/>
            <a:ext cx="382905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90741" y="3724295"/>
            <a:ext cx="675322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63218" y="2571750"/>
            <a:ext cx="5356646" cy="2357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declare a class which is not public</a:t>
            </a:r>
          </a:p>
          <a:p>
            <a:r>
              <a:rPr lang="en-US" dirty="0" smtClean="0"/>
              <a:t>The class is visible within the file</a:t>
            </a:r>
          </a:p>
          <a:p>
            <a:r>
              <a:rPr lang="en-US" dirty="0" smtClean="0"/>
              <a:t>There can be only one </a:t>
            </a:r>
            <a:r>
              <a:rPr lang="en-US" b="1" dirty="0" smtClean="0"/>
              <a:t>public class per file</a:t>
            </a:r>
          </a:p>
          <a:p>
            <a:r>
              <a:rPr lang="en-US" dirty="0" smtClean="0"/>
              <a:t>The name of the </a:t>
            </a:r>
            <a:r>
              <a:rPr lang="en-US" b="1" dirty="0" smtClean="0"/>
              <a:t>public class must exactly match the name of the file </a:t>
            </a:r>
          </a:p>
          <a:p>
            <a:pPr lvl="1"/>
            <a:r>
              <a:rPr lang="en-US" dirty="0" smtClean="0"/>
              <a:t>including capitalization</a:t>
            </a:r>
          </a:p>
          <a:p>
            <a:r>
              <a:rPr lang="en-US" dirty="0" smtClean="0"/>
              <a:t>It is possible to have a java file with no </a:t>
            </a:r>
            <a:r>
              <a:rPr lang="en-US" b="1" dirty="0" smtClean="0"/>
              <a:t>public class </a:t>
            </a:r>
          </a:p>
          <a:p>
            <a:pPr lvl="1"/>
            <a:r>
              <a:rPr lang="en-US" dirty="0" smtClean="0"/>
              <a:t>Is not typical</a:t>
            </a:r>
          </a:p>
          <a:p>
            <a:pPr lvl="1"/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Access or Class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35480"/>
            <a:ext cx="8229600" cy="4389120"/>
          </a:xfrm>
        </p:spPr>
        <p:txBody>
          <a:bodyPr/>
          <a:lstStyle/>
          <a:p>
            <a:r>
              <a:rPr lang="en-US" dirty="0" smtClean="0"/>
              <a:t>Access </a:t>
            </a:r>
            <a:r>
              <a:rPr lang="en-US" dirty="0" err="1" smtClean="0"/>
              <a:t>specifiers</a:t>
            </a:r>
            <a:r>
              <a:rPr lang="en-US" dirty="0" smtClean="0"/>
              <a:t> are declared for classes</a:t>
            </a:r>
          </a:p>
          <a:p>
            <a:pPr lvl="1"/>
            <a:r>
              <a:rPr lang="en-US" dirty="0" smtClean="0"/>
              <a:t>Not for objects</a:t>
            </a:r>
          </a:p>
          <a:p>
            <a:r>
              <a:rPr lang="en-US" dirty="0" smtClean="0"/>
              <a:t>When a member is declared as </a:t>
            </a:r>
            <a:r>
              <a:rPr lang="en-US" b="1" i="1" dirty="0" smtClean="0"/>
              <a:t>private</a:t>
            </a:r>
          </a:p>
          <a:p>
            <a:pPr lvl="1"/>
            <a:r>
              <a:rPr lang="en-US" dirty="0" smtClean="0"/>
              <a:t>It is not visible in methods outside this class</a:t>
            </a:r>
          </a:p>
          <a:p>
            <a:pPr lvl="1"/>
            <a:r>
              <a:rPr lang="en-US" dirty="0" smtClean="0"/>
              <a:t>It is visible by other objects of the same class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73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323528" y="116632"/>
            <a:ext cx="8435280" cy="62079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Access {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7F0055"/>
                </a:solidFill>
                <a:latin typeface="Courier New"/>
              </a:rPr>
              <a:t>	</a:t>
            </a: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private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String </a:t>
            </a:r>
            <a:r>
              <a:rPr lang="en-US" sz="2800" b="1" dirty="0">
                <a:solidFill>
                  <a:srgbClr val="0000C0"/>
                </a:solidFill>
                <a:latin typeface="Courier New"/>
              </a:rPr>
              <a:t>name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public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Access(String name) {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	this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US" sz="2800" b="1" dirty="0" smtClean="0">
                <a:solidFill>
                  <a:srgbClr val="0000C0"/>
                </a:solidFill>
                <a:latin typeface="Courier New"/>
              </a:rPr>
              <a:t>name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= name;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	}</a:t>
            </a:r>
            <a:endParaRPr lang="en-US" sz="2800" b="1" dirty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public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check(Access access){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		access.</a:t>
            </a:r>
            <a:r>
              <a:rPr lang="en-US" sz="2800" b="1" dirty="0" smtClean="0">
                <a:solidFill>
                  <a:srgbClr val="0000C0"/>
                </a:solidFill>
                <a:latin typeface="Courier New"/>
              </a:rPr>
              <a:t>name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en-US" sz="2800" b="1" dirty="0">
                <a:solidFill>
                  <a:srgbClr val="0000C0"/>
                </a:solidFill>
                <a:latin typeface="Courier New"/>
              </a:rPr>
              <a:t>name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	}</a:t>
            </a:r>
            <a:endParaRPr lang="en-US" sz="2800" b="1" dirty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public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>
                <a:solidFill>
                  <a:srgbClr val="7F0055"/>
                </a:solidFill>
                <a:latin typeface="Courier New"/>
              </a:rPr>
              <a:t>static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main(String[]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args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		Access 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a = </a:t>
            </a:r>
            <a:r>
              <a:rPr lang="en-US" sz="28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Access(</a:t>
            </a:r>
            <a:r>
              <a:rPr lang="en-US" sz="2800" b="1" dirty="0">
                <a:solidFill>
                  <a:srgbClr val="2A00FF"/>
                </a:solidFill>
                <a:latin typeface="Courier New"/>
              </a:rPr>
              <a:t>"Ali"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		Access 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b = </a:t>
            </a:r>
            <a:r>
              <a:rPr lang="en-US" sz="28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Access(</a:t>
            </a:r>
            <a:r>
              <a:rPr lang="en-US" sz="2800" b="1" dirty="0">
                <a:solidFill>
                  <a:srgbClr val="2A00FF"/>
                </a:solidFill>
                <a:latin typeface="Courier New"/>
              </a:rPr>
              <a:t>"</a:t>
            </a:r>
            <a:r>
              <a:rPr lang="en-US" sz="2800" b="1" dirty="0" err="1">
                <a:solidFill>
                  <a:srgbClr val="2A00FF"/>
                </a:solidFill>
                <a:latin typeface="Courier New"/>
              </a:rPr>
              <a:t>Taghi</a:t>
            </a:r>
            <a:r>
              <a:rPr lang="en-US" sz="2800" b="1" dirty="0">
                <a:solidFill>
                  <a:srgbClr val="2A00FF"/>
                </a:solidFill>
                <a:latin typeface="Courier New"/>
              </a:rPr>
              <a:t>"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		</a:t>
            </a:r>
            <a:r>
              <a:rPr lang="en-US" sz="2800" b="1" dirty="0" err="1" smtClean="0">
                <a:solidFill>
                  <a:srgbClr val="000000"/>
                </a:solidFill>
                <a:latin typeface="Courier New"/>
              </a:rPr>
              <a:t>a.check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(b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		</a:t>
            </a:r>
            <a:r>
              <a:rPr lang="en-US" sz="2800" b="1" dirty="0" err="1" smtClean="0">
                <a:solidFill>
                  <a:srgbClr val="000000"/>
                </a:solidFill>
                <a:latin typeface="Courier New"/>
              </a:rPr>
              <a:t>System.</a:t>
            </a:r>
            <a:r>
              <a:rPr lang="en-US" sz="2800" b="1" i="1" dirty="0" err="1" smtClean="0">
                <a:solidFill>
                  <a:srgbClr val="0000C0"/>
                </a:solidFill>
                <a:latin typeface="Courier New"/>
              </a:rPr>
              <a:t>out</a:t>
            </a:r>
            <a:r>
              <a:rPr lang="en-US" sz="2800" b="1" i="1" dirty="0" err="1" smtClean="0">
                <a:solidFill>
                  <a:srgbClr val="000000"/>
                </a:solidFill>
                <a:latin typeface="Courier New"/>
              </a:rPr>
              <a:t>.println</a:t>
            </a:r>
            <a:r>
              <a:rPr lang="en-US" sz="2800" b="1" i="1" dirty="0" smtClean="0">
                <a:solidFill>
                  <a:srgbClr val="000000"/>
                </a:solidFill>
                <a:latin typeface="Courier New"/>
              </a:rPr>
              <a:t>(a.</a:t>
            </a:r>
            <a:r>
              <a:rPr lang="en-US" sz="2800" b="1" i="1" dirty="0" smtClean="0">
                <a:solidFill>
                  <a:srgbClr val="0000C0"/>
                </a:solidFill>
                <a:latin typeface="Courier New"/>
              </a:rPr>
              <a:t>name</a:t>
            </a:r>
            <a:r>
              <a:rPr lang="en-US" sz="2800" b="1" i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		</a:t>
            </a:r>
            <a:r>
              <a:rPr lang="en-US" sz="2800" b="1" dirty="0" err="1" smtClean="0">
                <a:solidFill>
                  <a:srgbClr val="000000"/>
                </a:solidFill>
                <a:latin typeface="Courier New"/>
              </a:rPr>
              <a:t>System.</a:t>
            </a:r>
            <a:r>
              <a:rPr lang="en-US" sz="2800" b="1" i="1" dirty="0" err="1" smtClean="0">
                <a:solidFill>
                  <a:srgbClr val="0000C0"/>
                </a:solidFill>
                <a:latin typeface="Courier New"/>
              </a:rPr>
              <a:t>out</a:t>
            </a:r>
            <a:r>
              <a:rPr lang="en-US" sz="2800" b="1" i="1" dirty="0" err="1" smtClean="0">
                <a:solidFill>
                  <a:srgbClr val="000000"/>
                </a:solidFill>
                <a:latin typeface="Courier New"/>
              </a:rPr>
              <a:t>.println</a:t>
            </a:r>
            <a:r>
              <a:rPr lang="en-US" sz="2800" b="1" i="1" dirty="0" smtClean="0">
                <a:solidFill>
                  <a:srgbClr val="000000"/>
                </a:solidFill>
                <a:latin typeface="Courier New"/>
              </a:rPr>
              <a:t>(b.</a:t>
            </a:r>
            <a:r>
              <a:rPr lang="en-US" sz="2800" b="1" i="1" dirty="0" smtClean="0">
                <a:solidFill>
                  <a:srgbClr val="0000C0"/>
                </a:solidFill>
                <a:latin typeface="Courier New"/>
              </a:rPr>
              <a:t>name</a:t>
            </a:r>
            <a:r>
              <a:rPr lang="en-US" sz="2800" b="1" i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	}</a:t>
            </a:r>
            <a:endParaRPr lang="en-US" sz="2800" b="1" dirty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}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203848" y="4869160"/>
            <a:ext cx="5832648" cy="1584176"/>
          </a:xfrm>
          <a:prstGeom prst="roundRect">
            <a:avLst/>
          </a:prstGeom>
          <a:solidFill>
            <a:schemeClr val="accent1">
              <a:alpha val="9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/>
              <a:t>a</a:t>
            </a:r>
            <a:r>
              <a:rPr lang="en-US" sz="2400" dirty="0" smtClean="0"/>
              <a:t> can touch private property (name) of </a:t>
            </a:r>
            <a:r>
              <a:rPr lang="en-US" sz="2400" b="1" i="1" dirty="0" smtClean="0"/>
              <a:t>b</a:t>
            </a:r>
          </a:p>
          <a:p>
            <a:pPr algn="ctr"/>
            <a:r>
              <a:rPr lang="en-US" sz="2400" dirty="0" smtClean="0"/>
              <a:t>Because </a:t>
            </a:r>
            <a:r>
              <a:rPr lang="en-US" sz="2400" b="1" i="1" dirty="0" smtClean="0"/>
              <a:t>a</a:t>
            </a:r>
            <a:r>
              <a:rPr lang="en-US" sz="2400" dirty="0" smtClean="0"/>
              <a:t> and </a:t>
            </a:r>
            <a:r>
              <a:rPr lang="en-US" sz="2400" b="1" i="1" dirty="0" smtClean="0"/>
              <a:t>b</a:t>
            </a:r>
            <a:r>
              <a:rPr lang="en-US" sz="2400" dirty="0" smtClean="0"/>
              <a:t> has the same class</a:t>
            </a:r>
          </a:p>
          <a:p>
            <a:pPr algn="ctr"/>
            <a:r>
              <a:rPr lang="en-US" sz="2400" b="1" i="1" dirty="0" smtClean="0"/>
              <a:t>name</a:t>
            </a:r>
            <a:r>
              <a:rPr lang="en-US" sz="2400" dirty="0" smtClean="0"/>
              <a:t> is not private for </a:t>
            </a:r>
            <a:r>
              <a:rPr lang="en-US" sz="2400" b="1" i="1" dirty="0" smtClean="0"/>
              <a:t>b</a:t>
            </a:r>
          </a:p>
          <a:p>
            <a:pPr algn="ctr"/>
            <a:r>
              <a:rPr lang="en-US" sz="2400" b="1" i="1" dirty="0" smtClean="0"/>
              <a:t>name</a:t>
            </a:r>
            <a:r>
              <a:rPr lang="en-US" sz="2400" dirty="0" smtClean="0"/>
              <a:t> is private for </a:t>
            </a:r>
            <a:r>
              <a:rPr lang="en-US" sz="2400" b="1" i="1" dirty="0" smtClean="0"/>
              <a:t>Access</a:t>
            </a:r>
            <a:endParaRPr lang="en-US" sz="2400" b="1" i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798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1310</TotalTime>
  <Words>1829</Words>
  <Application>Microsoft Office PowerPoint</Application>
  <PresentationFormat>On-screen Show (4:3)</PresentationFormat>
  <Paragraphs>522</Paragraphs>
  <Slides>58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Flow</vt:lpstr>
      <vt:lpstr>An Introduction to Java Programming</vt:lpstr>
      <vt:lpstr>PowerPoint Presentation</vt:lpstr>
      <vt:lpstr>Agenda</vt:lpstr>
      <vt:lpstr>Access Specifiers</vt:lpstr>
      <vt:lpstr>Access Specifiers</vt:lpstr>
      <vt:lpstr>Example</vt:lpstr>
      <vt:lpstr>Public classes</vt:lpstr>
      <vt:lpstr>Object Access or Class Access</vt:lpstr>
      <vt:lpstr>PowerPoint Presentation</vt:lpstr>
      <vt:lpstr>Packages</vt:lpstr>
      <vt:lpstr>Package</vt:lpstr>
      <vt:lpstr>Package (2)</vt:lpstr>
      <vt:lpstr>Packages and Folders</vt:lpstr>
      <vt:lpstr>PowerPoint Presentation</vt:lpstr>
      <vt:lpstr>Some famous java packages</vt:lpstr>
      <vt:lpstr>Package Access</vt:lpstr>
      <vt:lpstr>Java Packages</vt:lpstr>
      <vt:lpstr>Using packages</vt:lpstr>
      <vt:lpstr>java.lang</vt:lpstr>
      <vt:lpstr>No import in Byte Code</vt:lpstr>
      <vt:lpstr>Static Members and this</vt:lpstr>
      <vt:lpstr>Writing eBay for Cars</vt:lpstr>
      <vt:lpstr>Static</vt:lpstr>
      <vt:lpstr>Static (2)</vt:lpstr>
      <vt:lpstr>Class Data</vt:lpstr>
      <vt:lpstr>Class Methods</vt:lpstr>
      <vt:lpstr>Static properties</vt:lpstr>
      <vt:lpstr>Static methods</vt:lpstr>
      <vt:lpstr>Sample</vt:lpstr>
      <vt:lpstr>Static Initialization</vt:lpstr>
      <vt:lpstr>Inline initialization</vt:lpstr>
      <vt:lpstr>Static Block</vt:lpstr>
      <vt:lpstr>Initialization Block</vt:lpstr>
      <vt:lpstr>Order of initialization</vt:lpstr>
      <vt:lpstr>PowerPoint Presentation</vt:lpstr>
      <vt:lpstr>this</vt:lpstr>
      <vt:lpstr>Method-property access</vt:lpstr>
      <vt:lpstr>Compiler solution</vt:lpstr>
      <vt:lpstr>Sample Application of this </vt:lpstr>
      <vt:lpstr>Sample Application of this (2)</vt:lpstr>
      <vt:lpstr>Static and this</vt:lpstr>
      <vt:lpstr>Overloading</vt:lpstr>
      <vt:lpstr>Method Overloading</vt:lpstr>
      <vt:lpstr>PowerPoint Presentation</vt:lpstr>
      <vt:lpstr>No Return type method overloading</vt:lpstr>
      <vt:lpstr>But this one is OK</vt:lpstr>
      <vt:lpstr>Type Operations</vt:lpstr>
      <vt:lpstr>Type Casting</vt:lpstr>
      <vt:lpstr>Type Conversion</vt:lpstr>
      <vt:lpstr>Type Conversion (2)</vt:lpstr>
      <vt:lpstr>toString</vt:lpstr>
      <vt:lpstr>PowerPoint Presentation</vt:lpstr>
      <vt:lpstr>Checking equality in java</vt:lpstr>
      <vt:lpstr>equals method</vt:lpstr>
      <vt:lpstr>Creating Your Own Equals()</vt:lpstr>
      <vt:lpstr>Creating Your Own Equals()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Programming in Java</dc:title>
  <dc:creator>userh</dc:creator>
  <cp:lastModifiedBy>sadegh</cp:lastModifiedBy>
  <cp:revision>862</cp:revision>
  <dcterms:created xsi:type="dcterms:W3CDTF">2010-10-08T10:52:50Z</dcterms:created>
  <dcterms:modified xsi:type="dcterms:W3CDTF">2013-12-10T07:53:34Z</dcterms:modified>
</cp:coreProperties>
</file>