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66"/>
  </p:notesMasterIdLst>
  <p:sldIdLst>
    <p:sldId id="475" r:id="rId2"/>
    <p:sldId id="476" r:id="rId3"/>
    <p:sldId id="257" r:id="rId4"/>
    <p:sldId id="467" r:id="rId5"/>
    <p:sldId id="387" r:id="rId6"/>
    <p:sldId id="389" r:id="rId7"/>
    <p:sldId id="390" r:id="rId8"/>
    <p:sldId id="391" r:id="rId9"/>
    <p:sldId id="394" r:id="rId10"/>
    <p:sldId id="396" r:id="rId11"/>
    <p:sldId id="388" r:id="rId12"/>
    <p:sldId id="410" r:id="rId13"/>
    <p:sldId id="409" r:id="rId14"/>
    <p:sldId id="392" r:id="rId15"/>
    <p:sldId id="458" r:id="rId16"/>
    <p:sldId id="471" r:id="rId17"/>
    <p:sldId id="466" r:id="rId18"/>
    <p:sldId id="459" r:id="rId19"/>
    <p:sldId id="473" r:id="rId20"/>
    <p:sldId id="472" r:id="rId21"/>
    <p:sldId id="460" r:id="rId22"/>
    <p:sldId id="461" r:id="rId23"/>
    <p:sldId id="462" r:id="rId24"/>
    <p:sldId id="463" r:id="rId25"/>
    <p:sldId id="386" r:id="rId26"/>
    <p:sldId id="411" r:id="rId27"/>
    <p:sldId id="468" r:id="rId28"/>
    <p:sldId id="417" r:id="rId29"/>
    <p:sldId id="456" r:id="rId30"/>
    <p:sldId id="457" r:id="rId31"/>
    <p:sldId id="418" r:id="rId32"/>
    <p:sldId id="419" r:id="rId33"/>
    <p:sldId id="420" r:id="rId34"/>
    <p:sldId id="421" r:id="rId35"/>
    <p:sldId id="422" r:id="rId36"/>
    <p:sldId id="469" r:id="rId37"/>
    <p:sldId id="423" r:id="rId38"/>
    <p:sldId id="424" r:id="rId39"/>
    <p:sldId id="425" r:id="rId40"/>
    <p:sldId id="426" r:id="rId41"/>
    <p:sldId id="427" r:id="rId42"/>
    <p:sldId id="428" r:id="rId43"/>
    <p:sldId id="470" r:id="rId44"/>
    <p:sldId id="434" r:id="rId45"/>
    <p:sldId id="435" r:id="rId46"/>
    <p:sldId id="436" r:id="rId47"/>
    <p:sldId id="437" r:id="rId48"/>
    <p:sldId id="438" r:id="rId49"/>
    <p:sldId id="439" r:id="rId50"/>
    <p:sldId id="440" r:id="rId51"/>
    <p:sldId id="441" r:id="rId52"/>
    <p:sldId id="442" r:id="rId53"/>
    <p:sldId id="443" r:id="rId54"/>
    <p:sldId id="444" r:id="rId55"/>
    <p:sldId id="454" r:id="rId56"/>
    <p:sldId id="455" r:id="rId57"/>
    <p:sldId id="448" r:id="rId58"/>
    <p:sldId id="449" r:id="rId59"/>
    <p:sldId id="450" r:id="rId60"/>
    <p:sldId id="451" r:id="rId61"/>
    <p:sldId id="452" r:id="rId62"/>
    <p:sldId id="453" r:id="rId63"/>
    <p:sldId id="464" r:id="rId64"/>
    <p:sldId id="465" r:id="rId6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09" autoAdjust="0"/>
  </p:normalViewPr>
  <p:slideViewPr>
    <p:cSldViewPr>
      <p:cViewPr>
        <p:scale>
          <a:sx n="58" d="100"/>
          <a:sy n="58" d="100"/>
        </p:scale>
        <p:origin x="-149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7CB9095-82C0-4D7D-8CEA-F50BB60A127B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F87909-8E22-468E-83CD-A5E39A2A6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4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7909-8E22-468E-83CD-A5E39A2A6C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1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"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iteradd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test uses an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iterator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middle of the list to insert new elements. </a:t>
            </a:r>
          </a:p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"insert" and "remove" tests both use location number 5 as the point of insertion or removal, rather than either end of the List. </a:t>
            </a:r>
          </a:p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"add" test clears the List and then refills it to the specified list size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7909-8E22-468E-83CD-A5E39A2A6C5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AF9826-FF00-49CE-8954-38A6372D440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cup.i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javacup.ir" TargetMode="External"/><Relationship Id="rId2" Type="http://schemas.openxmlformats.org/officeDocument/2006/relationships/hyperlink" Target="http://www.javacup.i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16832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An Introduction to Java Programming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90771" y="5445224"/>
            <a:ext cx="2611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hlinkClick r:id="rId3"/>
              </a:rPr>
              <a:t>www.javacup.ir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26" name="Picture 2" descr="D:\Sadegh\Dropbox\JavaCup\JavaCupExam\Ad\full HD\java-cu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436" y="3740547"/>
            <a:ext cx="1360092" cy="181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Sadegh\Dropbox\JavaCup\JavaCupExam\Ad\full HD\java-cup-tex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92696"/>
            <a:ext cx="3681413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39744" y="6165304"/>
            <a:ext cx="1913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Sadegh</a:t>
            </a:r>
            <a:r>
              <a:rPr lang="en-US" dirty="0" smtClean="0"/>
              <a:t> </a:t>
            </a:r>
            <a:r>
              <a:rPr lang="en-US" dirty="0" err="1" smtClean="0"/>
              <a:t>Aliakbary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543956" cy="56816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&lt;String&gt; list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&lt;String&gt;();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Scanner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scanner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Scanner(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in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true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){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String input =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scanner.next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	if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input.equalsIgnoreCase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"exit"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))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		break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(input);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list.isEmpty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()){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"No string entered"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}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""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list.size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() + 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" strings </a:t>
            </a:r>
            <a:r>
              <a:rPr lang="en-US" sz="1800" b="1" i="1" dirty="0" err="1" smtClean="0">
                <a:solidFill>
                  <a:srgbClr val="2A00FF"/>
                </a:solidFill>
                <a:latin typeface="Courier New"/>
              </a:rPr>
              <a:t>enetered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	if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list.contains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))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"Ali Found!"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	for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(String s : list) {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(s);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}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endParaRPr lang="en-US" sz="18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4348" y="2285992"/>
            <a:ext cx="2286016" cy="428628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85786" y="2928934"/>
            <a:ext cx="2286016" cy="428628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929058" y="3929066"/>
            <a:ext cx="1714512" cy="428628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000100" y="4214818"/>
            <a:ext cx="2857520" cy="428628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14348" y="4857760"/>
            <a:ext cx="3786214" cy="1143008"/>
          </a:xfrm>
          <a:prstGeom prst="roundRect">
            <a:avLst/>
          </a:prstGeom>
          <a:solidFill>
            <a:srgbClr val="C0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00562" y="5500702"/>
            <a:ext cx="3786214" cy="571504"/>
          </a:xfrm>
          <a:prstGeom prst="roundRect">
            <a:avLst/>
          </a:prstGeom>
          <a:solidFill>
            <a:srgbClr val="C0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each is available for collections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ArrayList</a:t>
            </a:r>
            <a:r>
              <a:rPr lang="en-US" dirty="0" smtClean="0"/>
              <a:t> or Array? </a:t>
            </a:r>
            <a:r>
              <a:rPr lang="en-US" sz="2800" dirty="0" smtClean="0"/>
              <a:t>That is the question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need a dynamic array?</a:t>
            </a:r>
          </a:p>
          <a:p>
            <a:pPr lvl="1"/>
            <a:r>
              <a:rPr lang="en-US" dirty="0" smtClean="0"/>
              <a:t>Add</a:t>
            </a:r>
          </a:p>
          <a:p>
            <a:pPr lvl="1"/>
            <a:r>
              <a:rPr lang="en-US" dirty="0" smtClean="0"/>
              <a:t>Remove</a:t>
            </a:r>
          </a:p>
          <a:p>
            <a:r>
              <a:rPr lang="en-US" dirty="0" smtClean="0"/>
              <a:t>Performance issue</a:t>
            </a:r>
          </a:p>
          <a:p>
            <a:r>
              <a:rPr lang="en-US" dirty="0" err="1" smtClean="0"/>
              <a:t>ArrayList</a:t>
            </a:r>
            <a:r>
              <a:rPr lang="en-US" dirty="0" smtClean="0"/>
              <a:t> is implemented using an array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to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Guess how?</a:t>
            </a:r>
          </a:p>
          <a:p>
            <a:pPr>
              <a:buNone/>
            </a:pP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String[] strings = {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ali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&lt;String&gt; list =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&lt;String&gt;();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(String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string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: strings)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(string);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to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methods:</a:t>
            </a:r>
          </a:p>
          <a:p>
            <a:pPr lvl="1"/>
            <a:r>
              <a:rPr lang="en-US" b="1" dirty="0" smtClean="0"/>
              <a:t>Object[] </a:t>
            </a:r>
            <a:r>
              <a:rPr lang="en-US" b="1" dirty="0" err="1" smtClean="0"/>
              <a:t>toArray</a:t>
            </a:r>
            <a:r>
              <a:rPr lang="en-US" b="1" dirty="0" smtClean="0"/>
              <a:t>();</a:t>
            </a:r>
          </a:p>
          <a:p>
            <a:pPr lvl="1"/>
            <a:r>
              <a:rPr lang="en-US" b="1" dirty="0" smtClean="0"/>
              <a:t>&lt;T&gt; T[] </a:t>
            </a:r>
            <a:r>
              <a:rPr lang="en-US" b="1" dirty="0" err="1" smtClean="0"/>
              <a:t>toArray</a:t>
            </a:r>
            <a:r>
              <a:rPr lang="en-US" b="1" dirty="0" smtClean="0"/>
              <a:t>(T[] a);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ArrayList</a:t>
            </a:r>
            <a:r>
              <a:rPr lang="en-US" dirty="0" smtClean="0"/>
              <a:t>&lt;String&gt; list = new </a:t>
            </a:r>
            <a:r>
              <a:rPr lang="en-US" dirty="0" err="1" smtClean="0"/>
              <a:t>ArrayList</a:t>
            </a:r>
            <a:r>
              <a:rPr lang="en-US" dirty="0" smtClean="0"/>
              <a:t>&lt;String&gt;();</a:t>
            </a:r>
          </a:p>
          <a:p>
            <a:pPr>
              <a:buNone/>
            </a:pPr>
            <a:r>
              <a:rPr lang="en-US" dirty="0" smtClean="0"/>
              <a:t>Object[] array = </a:t>
            </a:r>
            <a:r>
              <a:rPr lang="en-US" dirty="0" err="1" smtClean="0"/>
              <a:t>list.toArray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String[] array2 = </a:t>
            </a:r>
            <a:r>
              <a:rPr lang="en-US" dirty="0" err="1" smtClean="0"/>
              <a:t>list.toArray</a:t>
            </a:r>
            <a:r>
              <a:rPr lang="en-US" dirty="0" smtClean="0"/>
              <a:t>(new String[</a:t>
            </a:r>
            <a:r>
              <a:rPr lang="en-US" dirty="0" err="1" smtClean="0"/>
              <a:t>list.size</a:t>
            </a:r>
            <a:r>
              <a:rPr lang="en-US" dirty="0" smtClean="0"/>
              <a:t>()]);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&lt;String&gt; as;</a:t>
            </a:r>
          </a:p>
          <a:p>
            <a:pPr marL="0" indent="0" algn="ctr"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&lt;Object&gt;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ao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List&lt;Object&gt; lo;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List&lt;String&gt;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ls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dirty="0" smtClean="0"/>
              <a:t>True/False?</a:t>
            </a:r>
          </a:p>
          <a:p>
            <a:pPr lvl="1"/>
            <a:r>
              <a:rPr lang="en-US" dirty="0" err="1" smtClean="0"/>
              <a:t>ArrayList</a:t>
            </a:r>
            <a:r>
              <a:rPr lang="en-US" dirty="0" smtClean="0"/>
              <a:t>&lt;String&gt; is subclass of List&lt;String&gt;</a:t>
            </a:r>
          </a:p>
          <a:p>
            <a:pPr lvl="2"/>
            <a:r>
              <a:rPr lang="en-US" dirty="0" err="1" smtClean="0"/>
              <a:t>ls</a:t>
            </a:r>
            <a:r>
              <a:rPr lang="en-US" dirty="0" smtClean="0"/>
              <a:t> = as;</a:t>
            </a:r>
          </a:p>
          <a:p>
            <a:pPr lvl="1"/>
            <a:r>
              <a:rPr lang="en-US" dirty="0" err="1" smtClean="0"/>
              <a:t>ArrayList</a:t>
            </a:r>
            <a:r>
              <a:rPr lang="en-US" dirty="0" smtClean="0"/>
              <a:t>&lt;String&gt; is subclass of </a:t>
            </a:r>
            <a:r>
              <a:rPr lang="en-US" dirty="0" err="1" smtClean="0"/>
              <a:t>ArrayList</a:t>
            </a:r>
            <a:r>
              <a:rPr lang="en-US" dirty="0" smtClean="0"/>
              <a:t>&lt;Object&gt;</a:t>
            </a:r>
          </a:p>
          <a:p>
            <a:pPr lvl="2"/>
            <a:r>
              <a:rPr lang="en-US" dirty="0" err="1" smtClean="0"/>
              <a:t>ao</a:t>
            </a:r>
            <a:r>
              <a:rPr lang="en-US" dirty="0" smtClean="0"/>
              <a:t> = as;</a:t>
            </a:r>
          </a:p>
          <a:p>
            <a:pPr lvl="1"/>
            <a:r>
              <a:rPr lang="en-US" dirty="0" err="1" smtClean="0"/>
              <a:t>ArrayList</a:t>
            </a:r>
            <a:r>
              <a:rPr lang="en-US" dirty="0" smtClean="0"/>
              <a:t>&lt;String&gt; is subclass of List&lt;Object&gt;</a:t>
            </a:r>
          </a:p>
          <a:p>
            <a:pPr lvl="2"/>
            <a:r>
              <a:rPr lang="en-US" dirty="0" smtClean="0"/>
              <a:t>lo=as;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100" dirty="0" smtClean="0"/>
              <a:t>In the heart of an </a:t>
            </a:r>
            <a:r>
              <a:rPr lang="en-US" sz="3100" dirty="0" err="1" smtClean="0"/>
              <a:t>ArrayList</a:t>
            </a:r>
            <a:r>
              <a:rPr lang="en-US" sz="3100" dirty="0" smtClean="0"/>
              <a:t>, an array lives…</a:t>
            </a:r>
          </a:p>
          <a:p>
            <a:pPr>
              <a:buNone/>
            </a:pPr>
            <a:endParaRPr lang="en-US" sz="2800" b="1" dirty="0" smtClean="0">
              <a:solidFill>
                <a:srgbClr val="7F0055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&lt;E&gt;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...</a:t>
            </a: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       ,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List&lt;E&gt;,...{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private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Object[]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elementData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private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size;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add(E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ensureCapacity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(size + 1); 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elementData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[size++] = e;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return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true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	}</a:t>
            </a:r>
            <a:endParaRPr lang="en-US" sz="2800" b="1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24184" y="3429000"/>
            <a:ext cx="5503999" cy="428628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err="1" smtClean="0"/>
              <a:t>toArray</a:t>
            </a:r>
            <a:r>
              <a:rPr lang="en-US" dirty="0" smtClean="0"/>
              <a:t>() returns Object[]?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Collection is super-class of many containers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		public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interface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Collection&lt;E&gt;</a:t>
            </a:r>
          </a:p>
          <a:p>
            <a:r>
              <a:rPr lang="en-US" sz="2400" dirty="0" smtClean="0"/>
              <a:t>Some methods:</a:t>
            </a:r>
          </a:p>
          <a:p>
            <a:pPr lvl="1"/>
            <a:r>
              <a:rPr lang="en-US" b="1" dirty="0" err="1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size();</a:t>
            </a:r>
          </a:p>
          <a:p>
            <a:pPr lvl="1"/>
            <a:r>
              <a:rPr lang="en-US" b="1" dirty="0" err="1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isEmpty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();</a:t>
            </a:r>
          </a:p>
          <a:p>
            <a:pPr lvl="1"/>
            <a:r>
              <a:rPr lang="en-US" b="1" dirty="0" err="1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contains(Object o);</a:t>
            </a:r>
          </a:p>
          <a:p>
            <a:pPr lvl="1"/>
            <a:r>
              <a:rPr lang="en-US" b="1" dirty="0" err="1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add(E 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e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</a:p>
          <a:p>
            <a:pPr lvl="1"/>
            <a:r>
              <a:rPr lang="en-US" b="1" dirty="0" err="1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remove(Object o);</a:t>
            </a:r>
          </a:p>
          <a:p>
            <a:pPr lvl="1"/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clear();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Object[] 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toArray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();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&lt;T&gt; T[] </a:t>
            </a:r>
            <a:r>
              <a:rPr lang="en-US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toArray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(T[] a);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LinkedList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err="1" smtClean="0"/>
              <a:t>ArrayList</a:t>
            </a:r>
            <a:r>
              <a:rPr lang="en-US" b="1" dirty="0" smtClean="0"/>
              <a:t> </a:t>
            </a:r>
            <a:r>
              <a:rPr lang="en-US" dirty="0" smtClean="0"/>
              <a:t>are both subclass of </a:t>
            </a:r>
            <a:r>
              <a:rPr lang="en-US" b="1" dirty="0" smtClean="0"/>
              <a:t>List</a:t>
            </a:r>
          </a:p>
          <a:p>
            <a:r>
              <a:rPr lang="en-US" b="1" dirty="0" err="1" smtClean="0"/>
              <a:t>ArrayList</a:t>
            </a:r>
            <a:r>
              <a:rPr lang="en-US" b="1" dirty="0" smtClean="0"/>
              <a:t> </a:t>
            </a:r>
            <a:r>
              <a:rPr lang="en-US" dirty="0" smtClean="0"/>
              <a:t>is implemented by an array</a:t>
            </a:r>
          </a:p>
          <a:p>
            <a:r>
              <a:rPr lang="en-US" b="1" dirty="0" err="1" smtClean="0"/>
              <a:t>LinkedList</a:t>
            </a:r>
            <a:r>
              <a:rPr lang="en-US" dirty="0" smtClean="0"/>
              <a:t> is implemented by a </a:t>
            </a:r>
            <a:r>
              <a:rPr lang="en-US" b="1" dirty="0" smtClean="0"/>
              <a:t>doubly linked list</a:t>
            </a:r>
          </a:p>
          <a:p>
            <a:r>
              <a:rPr lang="en-US" dirty="0" smtClean="0"/>
              <a:t>It is used like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pPr lvl="1"/>
            <a:r>
              <a:rPr lang="en-US" dirty="0" smtClean="0"/>
              <a:t>Because they are brothers! (subclass of List)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74" y="2643188"/>
            <a:ext cx="7617134" cy="3198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176464"/>
          </a:xfrm>
        </p:spPr>
        <p:txBody>
          <a:bodyPr>
            <a:normAutofit/>
          </a:bodyPr>
          <a:lstStyle/>
          <a:p>
            <a:r>
              <a:rPr lang="en-US" dirty="0"/>
              <a:t>Copyright ©2014 </a:t>
            </a:r>
            <a:r>
              <a:rPr lang="en-US" dirty="0" smtClean="0">
                <a:hlinkClick r:id="rId2"/>
              </a:rPr>
              <a:t>JAVACUP.IR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rights reserved. </a:t>
            </a:r>
            <a:endParaRPr lang="en-US" dirty="0" smtClean="0"/>
          </a:p>
          <a:p>
            <a:r>
              <a:rPr lang="en-US" dirty="0" smtClean="0"/>
              <a:t>Redistribution </a:t>
            </a:r>
            <a:r>
              <a:rPr lang="en-US" dirty="0"/>
              <a:t>of </a:t>
            </a:r>
            <a:r>
              <a:rPr lang="en-US" dirty="0" smtClean="0"/>
              <a:t>JAVACUP contents </a:t>
            </a:r>
            <a:r>
              <a:rPr lang="en-US" dirty="0"/>
              <a:t>is not prohibited if </a:t>
            </a:r>
            <a:r>
              <a:rPr lang="en-US" dirty="0" smtClean="0"/>
              <a:t>JAVACUP is clearly </a:t>
            </a:r>
            <a:r>
              <a:rPr lang="en-US" dirty="0"/>
              <a:t>noted as the source in the used case. </a:t>
            </a:r>
            <a:endParaRPr lang="en-US" dirty="0" smtClean="0"/>
          </a:p>
          <a:p>
            <a:r>
              <a:rPr lang="en-US" dirty="0" smtClean="0"/>
              <a:t>JAVACUP </a:t>
            </a:r>
            <a:r>
              <a:rPr lang="en-US" dirty="0"/>
              <a:t>shall </a:t>
            </a:r>
            <a:r>
              <a:rPr lang="en-US" dirty="0" smtClean="0"/>
              <a:t>not </a:t>
            </a:r>
            <a:r>
              <a:rPr lang="en-US" dirty="0"/>
              <a:t>be liable for any errors </a:t>
            </a:r>
            <a:r>
              <a:rPr lang="en-US" dirty="0" smtClean="0"/>
              <a:t>in </a:t>
            </a:r>
            <a:r>
              <a:rPr lang="en-US" dirty="0"/>
              <a:t>the content, or for any actions taken in reliance thereon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Please send your feedback to </a:t>
            </a:r>
            <a:r>
              <a:rPr lang="en-US" dirty="0" smtClean="0">
                <a:hlinkClick r:id="rId3"/>
              </a:rPr>
              <a:t>info@javacup.ir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Doubly </a:t>
            </a:r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852936"/>
            <a:ext cx="823912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45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List&lt;String&gt; list = </a:t>
            </a:r>
            <a:br>
              <a:rPr lang="en-US" sz="2800" b="1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LinkedList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&lt;String&gt;();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list.get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(0));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list.remove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(String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string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: list)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(string);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ArrayList</a:t>
            </a:r>
            <a:r>
              <a:rPr lang="en-US" dirty="0" smtClean="0"/>
              <a:t> vs.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smtClean="0"/>
              <a:t> stores two links for each element</a:t>
            </a:r>
          </a:p>
          <a:p>
            <a:r>
              <a:rPr lang="en-US" dirty="0" smtClean="0"/>
              <a:t>if you want to do many insertions and removals in the middle of a list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LinkedList</a:t>
            </a:r>
            <a:r>
              <a:rPr lang="en-US" dirty="0" smtClean="0"/>
              <a:t> is better </a:t>
            </a:r>
          </a:p>
          <a:p>
            <a:r>
              <a:rPr lang="en-US" dirty="0" smtClean="0"/>
              <a:t>If not, an </a:t>
            </a:r>
            <a:r>
              <a:rPr lang="en-US" dirty="0" err="1" smtClean="0"/>
              <a:t>ArrayList</a:t>
            </a:r>
            <a:r>
              <a:rPr lang="en-US" dirty="0" smtClean="0"/>
              <a:t> is typically faster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Array, </a:t>
            </a:r>
            <a:r>
              <a:rPr lang="en-US" dirty="0" err="1" smtClean="0"/>
              <a:t>ArrayList</a:t>
            </a:r>
            <a:r>
              <a:rPr lang="en-US" dirty="0" smtClean="0"/>
              <a:t> and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4316" y="1871663"/>
            <a:ext cx="7402460" cy="457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Test Performance?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935480"/>
            <a:ext cx="8786842" cy="4389120"/>
          </a:xfrm>
        </p:spPr>
        <p:txBody>
          <a:bodyPr/>
          <a:lstStyle/>
          <a:p>
            <a:pPr>
              <a:buNone/>
            </a:pPr>
            <a:endParaRPr lang="en-US" sz="2800" b="1" dirty="0" smtClean="0">
              <a:solidFill>
                <a:srgbClr val="7F0055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long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start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currentTimeMillis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endParaRPr lang="en-US" sz="2800" b="1" dirty="0" smtClean="0">
              <a:solidFill>
                <a:srgbClr val="7F0055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latin typeface="Courier New"/>
              </a:rPr>
              <a:t>	</a:t>
            </a:r>
            <a:r>
              <a:rPr lang="en-US" sz="2800" b="1" dirty="0" err="1" smtClean="0">
                <a:latin typeface="Courier New"/>
              </a:rPr>
              <a:t>doSomthing</a:t>
            </a:r>
            <a:r>
              <a:rPr lang="en-US" sz="2800" b="1" dirty="0" smtClean="0">
                <a:latin typeface="Courier New"/>
              </a:rPr>
              <a:t>();</a:t>
            </a:r>
          </a:p>
          <a:p>
            <a:pPr>
              <a:buNone/>
            </a:pPr>
            <a:endParaRPr lang="en-US" sz="2800" b="1" dirty="0" smtClean="0"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long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end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currentTimeMillis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err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(end - start);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943119"/>
            <a:ext cx="600075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a </a:t>
            </a:r>
            <a:r>
              <a:rPr lang="en-US" dirty="0" err="1" smtClean="0"/>
              <a:t>LinkedList</a:t>
            </a:r>
            <a:r>
              <a:rPr lang="en-US" dirty="0" smtClean="0"/>
              <a:t>&lt;T&gt; class</a:t>
            </a:r>
          </a:p>
          <a:p>
            <a:r>
              <a:rPr lang="en-US" dirty="0" smtClean="0"/>
              <a:t>Support </a:t>
            </a:r>
          </a:p>
          <a:p>
            <a:pPr lvl="1"/>
            <a:r>
              <a:rPr lang="en-US" dirty="0" smtClean="0"/>
              <a:t>add</a:t>
            </a:r>
          </a:p>
          <a:p>
            <a:pPr lvl="1"/>
            <a:r>
              <a:rPr lang="en-US" dirty="0" smtClean="0"/>
              <a:t>remove</a:t>
            </a:r>
          </a:p>
          <a:p>
            <a:pPr lvl="1"/>
            <a:r>
              <a:rPr lang="en-US" dirty="0" smtClean="0"/>
              <a:t>get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Set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set is a an unordered list of disjoint elements</a:t>
            </a:r>
          </a:p>
          <a:p>
            <a:pPr algn="ctr">
              <a:buNone/>
            </a:pPr>
            <a:r>
              <a:rPr lang="en-US" dirty="0" smtClean="0"/>
              <a:t>{1,2,3,1,4,2} = {4,3,2,1}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set.add</a:t>
            </a:r>
            <a:r>
              <a:rPr lang="en-US" dirty="0" smtClean="0"/>
              <a:t>(1)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set.add</a:t>
            </a:r>
            <a:r>
              <a:rPr lang="en-US" dirty="0" smtClean="0"/>
              <a:t>(2)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set.add</a:t>
            </a:r>
            <a:r>
              <a:rPr lang="en-US" dirty="0" smtClean="0"/>
              <a:t>(3)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set.add</a:t>
            </a:r>
            <a:r>
              <a:rPr lang="en-US" dirty="0" smtClean="0"/>
              <a:t>(1)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set.remove</a:t>
            </a:r>
            <a:r>
              <a:rPr lang="en-US" dirty="0" smtClean="0"/>
              <a:t>(1)</a:t>
            </a:r>
          </a:p>
          <a:p>
            <a:pPr>
              <a:buNone/>
            </a:pPr>
            <a:r>
              <a:rPr lang="en-US" dirty="0" smtClean="0"/>
              <a:t>		Set </a:t>
            </a:r>
            <a:r>
              <a:rPr lang="en-US" dirty="0" smtClean="0">
                <a:sym typeface="Wingdings" pitchFamily="2" charset="2"/>
              </a:rPr>
              <a:t> {3,2}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is a list with no duplicate</a:t>
            </a:r>
          </a:p>
          <a:p>
            <a:r>
              <a:rPr lang="en-US" dirty="0" smtClean="0"/>
              <a:t>Suppose we want to implement such a class</a:t>
            </a:r>
          </a:p>
          <a:p>
            <a:r>
              <a:rPr lang="en-US" dirty="0" smtClean="0"/>
              <a:t>How?!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Containers</a:t>
            </a:r>
          </a:p>
          <a:p>
            <a:r>
              <a:rPr lang="en-US" dirty="0" smtClean="0"/>
              <a:t>Collection</a:t>
            </a:r>
          </a:p>
          <a:p>
            <a:r>
              <a:rPr lang="en-US" dirty="0" smtClean="0"/>
              <a:t>Set</a:t>
            </a:r>
          </a:p>
          <a:p>
            <a:r>
              <a:rPr lang="en-US" dirty="0" smtClean="0"/>
              <a:t>Map</a:t>
            </a:r>
          </a:p>
          <a:p>
            <a:r>
              <a:rPr lang="en-US" dirty="0" err="1" smtClean="0"/>
              <a:t>LinkedList</a:t>
            </a:r>
            <a:endParaRPr lang="en-US" dirty="0" smtClean="0"/>
          </a:p>
          <a:p>
            <a:r>
              <a:rPr lang="en-US" dirty="0" err="1" smtClean="0"/>
              <a:t>Iterator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Set&lt;E&gt;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extends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&lt;E&gt;{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add(E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if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(!contains(e))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	return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7F0055"/>
                </a:solidFill>
                <a:latin typeface="Courier New"/>
              </a:rPr>
              <a:t>super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(e);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return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false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};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add(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int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index, E e) {...}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and equals()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When </a:t>
            </a:r>
            <a:r>
              <a:rPr lang="en-US" dirty="0" err="1" smtClean="0">
                <a:sym typeface="Wingdings" pitchFamily="2" charset="2"/>
              </a:rPr>
              <a:t>set.add</a:t>
            </a:r>
            <a:r>
              <a:rPr lang="en-US" dirty="0" smtClean="0">
                <a:sym typeface="Wingdings" pitchFamily="2" charset="2"/>
              </a:rPr>
              <a:t>(value) is invoked</a:t>
            </a:r>
          </a:p>
          <a:p>
            <a:r>
              <a:rPr lang="en-US" dirty="0" smtClean="0">
                <a:sym typeface="Wingdings" pitchFamily="2" charset="2"/>
              </a:rPr>
              <a:t>It checks whether there is any element equal to </a:t>
            </a:r>
            <a:r>
              <a:rPr lang="en-US" i="1" u="sng" dirty="0" smtClean="0">
                <a:sym typeface="Wingdings" pitchFamily="2" charset="2"/>
              </a:rPr>
              <a:t>value</a:t>
            </a:r>
          </a:p>
          <a:p>
            <a:r>
              <a:rPr lang="en-US" dirty="0" smtClean="0">
                <a:sym typeface="Wingdings" pitchFamily="2" charset="2"/>
              </a:rPr>
              <a:t>If any equal element found, add will return</a:t>
            </a:r>
          </a:p>
          <a:p>
            <a:r>
              <a:rPr lang="en-US" dirty="0" smtClean="0">
                <a:sym typeface="Wingdings" pitchFamily="2" charset="2"/>
              </a:rPr>
              <a:t>We should implement appropriate equals() method</a:t>
            </a:r>
          </a:p>
          <a:p>
            <a:r>
              <a:rPr lang="en-US" dirty="0" smtClean="0">
                <a:sym typeface="Wingdings" pitchFamily="2" charset="2"/>
              </a:rPr>
              <a:t>equals() is invoked implicitly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is an interface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	public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interface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Set&lt;E&gt; </a:t>
            </a:r>
            <a:b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</a:b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	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extends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Collection&lt;E&gt;</a:t>
            </a:r>
          </a:p>
          <a:p>
            <a:r>
              <a:rPr lang="en-US" dirty="0" err="1" smtClean="0"/>
              <a:t>HashSet</a:t>
            </a:r>
            <a:r>
              <a:rPr lang="en-US" dirty="0" smtClean="0"/>
              <a:t> is one of its (popular) implementations</a:t>
            </a:r>
          </a:p>
          <a:p>
            <a:r>
              <a:rPr lang="en-US" dirty="0" smtClean="0"/>
              <a:t>Set and </a:t>
            </a:r>
            <a:r>
              <a:rPr lang="en-US" dirty="0" err="1" smtClean="0"/>
              <a:t>HashSet</a:t>
            </a:r>
            <a:r>
              <a:rPr lang="en-US" dirty="0" smtClean="0"/>
              <a:t> are generic classes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HashSet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&lt;E&gt;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implements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Set&lt;E&gt;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35480"/>
            <a:ext cx="8572560" cy="438912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Set&lt;String&gt; set=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HashSet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&lt;String&gt;();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set.add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set.add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set.add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(String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string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: set)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(string);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35480"/>
            <a:ext cx="857256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Set&lt;Student&gt; set=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HashSet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&lt;Student&gt;();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set.add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(new Student(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set.add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(new Student(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set.add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(new Student(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set.remove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(new Student(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(Student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student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: set)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(student);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or List?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provides access via an index</a:t>
            </a:r>
          </a:p>
          <a:p>
            <a:pPr lvl="1"/>
            <a:r>
              <a:rPr lang="en-US" dirty="0" smtClean="0"/>
              <a:t>Set does not</a:t>
            </a:r>
          </a:p>
          <a:p>
            <a:r>
              <a:rPr lang="en-US" dirty="0" smtClean="0"/>
              <a:t>List is ordered</a:t>
            </a:r>
          </a:p>
          <a:p>
            <a:r>
              <a:rPr lang="en-US" dirty="0" smtClean="0"/>
              <a:t>Set checks for duplicates</a:t>
            </a:r>
          </a:p>
          <a:p>
            <a:pPr lvl="1"/>
            <a:r>
              <a:rPr lang="en-US" dirty="0" smtClean="0"/>
              <a:t>List is (usually) better in performance</a:t>
            </a:r>
          </a:p>
          <a:p>
            <a:pPr lvl="1"/>
            <a:r>
              <a:rPr lang="en-US" dirty="0" smtClean="0"/>
              <a:t>Set may be better in memory consumption</a:t>
            </a:r>
          </a:p>
          <a:p>
            <a:r>
              <a:rPr lang="en-US" dirty="0" smtClean="0"/>
              <a:t>Should we allow duplicates?</a:t>
            </a:r>
          </a:p>
          <a:p>
            <a:pPr lvl="1"/>
            <a:r>
              <a:rPr lang="en-US" dirty="0" smtClean="0"/>
              <a:t>If not, use sets</a:t>
            </a:r>
          </a:p>
          <a:p>
            <a:r>
              <a:rPr lang="en-US" dirty="0" err="1" smtClean="0"/>
              <a:t>HashSet</a:t>
            </a:r>
            <a:r>
              <a:rPr lang="en-US" dirty="0" smtClean="0"/>
              <a:t> is not implemented by a List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Map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is not a collection</a:t>
            </a:r>
          </a:p>
          <a:p>
            <a:r>
              <a:rPr lang="en-US" dirty="0" smtClean="0"/>
              <a:t>Map is a table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		public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interface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Map&lt;K,V&gt; </a:t>
            </a:r>
          </a:p>
          <a:p>
            <a:r>
              <a:rPr lang="en-US" dirty="0" smtClean="0"/>
              <a:t>Map&lt;K, V&gt; is something like a List&lt;Pair&lt;K,V&gt;&gt;</a:t>
            </a:r>
          </a:p>
          <a:p>
            <a:r>
              <a:rPr lang="en-US" dirty="0" smtClean="0"/>
              <a:t>First element of each pair is called the </a:t>
            </a:r>
            <a:r>
              <a:rPr lang="en-US" b="1" dirty="0" smtClean="0"/>
              <a:t>key</a:t>
            </a:r>
          </a:p>
          <a:p>
            <a:r>
              <a:rPr lang="en-US" dirty="0" smtClean="0"/>
              <a:t>Second element of each pair is called the </a:t>
            </a:r>
            <a:r>
              <a:rPr lang="en-US" b="1" dirty="0" smtClean="0"/>
              <a:t>value</a:t>
            </a:r>
          </a:p>
          <a:p>
            <a:r>
              <a:rPr lang="en-US" dirty="0" smtClean="0"/>
              <a:t>Duplicate for keys is not allowed</a:t>
            </a:r>
          </a:p>
          <a:p>
            <a:r>
              <a:rPr lang="en-US" dirty="0" smtClean="0"/>
              <a:t>Duplicate for values is possible</a:t>
            </a:r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&lt;K,V&gt;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map.put</a:t>
            </a:r>
            <a:r>
              <a:rPr lang="en-US" dirty="0" smtClean="0"/>
              <a:t>(87300876, “Ali </a:t>
            </a:r>
            <a:r>
              <a:rPr lang="en-US" dirty="0" err="1" smtClean="0"/>
              <a:t>Alavi</a:t>
            </a:r>
            <a:r>
              <a:rPr lang="en-US" dirty="0" smtClean="0"/>
              <a:t>”)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map.put</a:t>
            </a:r>
            <a:r>
              <a:rPr lang="en-US" dirty="0" smtClean="0"/>
              <a:t>(87234431, “</a:t>
            </a:r>
            <a:r>
              <a:rPr lang="en-US" dirty="0" err="1" smtClean="0"/>
              <a:t>Taghi</a:t>
            </a:r>
            <a:r>
              <a:rPr lang="en-US" dirty="0" smtClean="0"/>
              <a:t> </a:t>
            </a:r>
            <a:r>
              <a:rPr lang="en-US" dirty="0" err="1" smtClean="0"/>
              <a:t>Taghavi</a:t>
            </a:r>
            <a:r>
              <a:rPr lang="en-US" dirty="0" smtClean="0"/>
              <a:t>”)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map.put</a:t>
            </a:r>
            <a:r>
              <a:rPr lang="en-US" dirty="0" smtClean="0"/>
              <a:t>(87300876, “</a:t>
            </a:r>
            <a:r>
              <a:rPr lang="en-US" dirty="0" err="1" smtClean="0"/>
              <a:t>Naghi</a:t>
            </a:r>
            <a:r>
              <a:rPr lang="en-US" dirty="0" smtClean="0"/>
              <a:t> </a:t>
            </a:r>
            <a:r>
              <a:rPr lang="en-US" dirty="0" err="1" smtClean="0"/>
              <a:t>Naghavi</a:t>
            </a:r>
            <a:r>
              <a:rPr lang="en-US" dirty="0" smtClean="0"/>
              <a:t>”)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43570" y="2424108"/>
          <a:ext cx="3251200" cy="3619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54200"/>
                <a:gridCol w="1397000"/>
              </a:tblGrid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 dirty="0"/>
                        <a:t>87300876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 dirty="0"/>
                        <a:t>Ali </a:t>
                      </a:r>
                      <a:r>
                        <a:rPr lang="en-US" sz="2200" u="none" strike="noStrike" dirty="0" err="1"/>
                        <a:t>Alavi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143504" y="3919546"/>
          <a:ext cx="3708400" cy="7239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54200"/>
                <a:gridCol w="1854200"/>
              </a:tblGrid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 dirty="0"/>
                        <a:t>87300876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/>
                        <a:t>Ali Alavi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 dirty="0"/>
                        <a:t>87234431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 dirty="0" err="1"/>
                        <a:t>Taghi</a:t>
                      </a:r>
                      <a:r>
                        <a:rPr lang="en-US" sz="2200" u="none" strike="noStrike" dirty="0"/>
                        <a:t> </a:t>
                      </a:r>
                      <a:r>
                        <a:rPr lang="en-US" sz="2200" u="none" strike="noStrike" dirty="0" err="1"/>
                        <a:t>Taghavi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214942" y="5286388"/>
          <a:ext cx="3708400" cy="7239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54200"/>
                <a:gridCol w="1854200"/>
              </a:tblGrid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/>
                        <a:t>87300876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/>
                        <a:t>Naghi Naghavi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/>
                        <a:t>87234431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u="none" strike="noStrike" dirty="0" err="1"/>
                        <a:t>Taghi</a:t>
                      </a:r>
                      <a:r>
                        <a:rPr lang="en-US" sz="2200" u="none" strike="noStrike" dirty="0"/>
                        <a:t> </a:t>
                      </a:r>
                      <a:r>
                        <a:rPr lang="en-US" sz="2200" u="none" strike="noStrike" dirty="0" err="1"/>
                        <a:t>Taghavi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52"/>
            <a:ext cx="8472518" cy="61817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public interface Map&lt;K,V&gt; {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size();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isEmpty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containsKey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(Object key);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containsValue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(Object value);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V get(Object key);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V put(K key, V value);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V remove(Object key);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putAll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(Map&lt;?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extends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K, ?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extends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V&gt; m);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clear();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Set&lt;K&gt;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keySet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Collection&lt;V&gt; values();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Set&lt;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Map.Entry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&lt;K, V&gt;&gt;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entrySet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Entry&lt;K,V&gt; {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		K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getKey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		V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getValue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		V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setValue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(V value);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	  }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2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Lists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is an interface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	public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interface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Map&lt;K,V&gt; {</a:t>
            </a:r>
          </a:p>
          <a:p>
            <a:r>
              <a:rPr lang="en-US" dirty="0" err="1" smtClean="0"/>
              <a:t>HashMap</a:t>
            </a:r>
            <a:r>
              <a:rPr lang="en-US" dirty="0" smtClean="0"/>
              <a:t> is one of its (popular) implementations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HashMap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&lt;K,V&gt;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implements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Map&lt;K,V&gt;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Map&lt;Integer, String&gt; map = </a:t>
            </a:r>
            <a:br>
              <a:rPr lang="en-US" sz="2800" b="1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HashMap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&lt;Integer, String&gt;();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map.put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(87300876, 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 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Alavi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map.put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(87234431, 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Taghavi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map.put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(87300876, 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Naghi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2A00FF"/>
                </a:solidFill>
                <a:latin typeface="Courier New"/>
              </a:rPr>
              <a:t>Naghavi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String name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map.get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(87300876);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(name);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Map&lt;Student, Double&gt; map =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HashMap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&lt;Student, Double&gt;();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map.put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"Ali 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Alavi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Double(18.76));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map.put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Taghavi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Double(15.43));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map.put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Naghi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Naghavi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Double(17.26));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map.put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Naghi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Naghavi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Double(15.26));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map.remove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Naghi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Naghavi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endParaRPr lang="en-US" sz="1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Double average =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map.get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2A00FF"/>
                </a:solidFill>
                <a:latin typeface="Courier New"/>
              </a:rPr>
              <a:t>Taghavi</a:t>
            </a:r>
            <a:r>
              <a:rPr lang="en-US" sz="18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1800" b="1" i="1" dirty="0" err="1" smtClean="0">
                <a:solidFill>
                  <a:srgbClr val="2A00FF"/>
                </a:solidFill>
                <a:latin typeface="Courier New"/>
              </a:rPr>
              <a:t>Avg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 of </a:t>
            </a:r>
            <a:r>
              <a:rPr lang="en-US" sz="1800" b="1" i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="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 + average);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(Student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student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: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map.keySet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()){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student.toString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());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Double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totalSum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0.0;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(Double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avg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: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map.values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()){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totalSum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+=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avg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i="1" dirty="0" smtClean="0">
                <a:solidFill>
                  <a:srgbClr val="2A00FF"/>
                </a:solidFill>
                <a:latin typeface="Courier New"/>
              </a:rPr>
              <a:t>"Total Average = "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 + (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totalSum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1800" b="1" i="1" dirty="0" err="1" smtClean="0">
                <a:solidFill>
                  <a:srgbClr val="000000"/>
                </a:solidFill>
                <a:latin typeface="Courier New"/>
              </a:rPr>
              <a:t>map.size</a:t>
            </a:r>
            <a:r>
              <a:rPr lang="en-US" sz="1800" b="1" i="1" dirty="0" smtClean="0">
                <a:solidFill>
                  <a:srgbClr val="000000"/>
                </a:solidFill>
                <a:latin typeface="Courier New"/>
              </a:rPr>
              <a:t>()));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Iterator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Iterator</a:t>
            </a:r>
            <a:r>
              <a:rPr lang="en-US" dirty="0" smtClean="0"/>
              <a:t> is a mechanism for walking on elements of a collection</a:t>
            </a:r>
          </a:p>
          <a:p>
            <a:r>
              <a:rPr lang="en-US" dirty="0" smtClean="0"/>
              <a:t>Before </a:t>
            </a:r>
            <a:r>
              <a:rPr lang="en-US" dirty="0" err="1" smtClean="0"/>
              <a:t>foreach</a:t>
            </a:r>
            <a:r>
              <a:rPr lang="en-US" dirty="0" smtClean="0"/>
              <a:t> (before Java5) it was the only mechanism</a:t>
            </a:r>
          </a:p>
          <a:p>
            <a:r>
              <a:rPr lang="en-US" dirty="0" err="1" smtClean="0"/>
              <a:t>iterator</a:t>
            </a:r>
            <a:r>
              <a:rPr lang="en-US" dirty="0" smtClean="0"/>
              <a:t>() is declared in </a:t>
            </a:r>
            <a:r>
              <a:rPr lang="en-US" b="1" dirty="0" err="1" smtClean="0"/>
              <a:t>Iterable</a:t>
            </a:r>
            <a:r>
              <a:rPr lang="en-US" b="1" dirty="0" smtClean="0"/>
              <a:t> </a:t>
            </a:r>
            <a:r>
              <a:rPr lang="en-US" dirty="0" smtClean="0"/>
              <a:t>interface</a:t>
            </a:r>
          </a:p>
          <a:p>
            <a:r>
              <a:rPr lang="en-US" dirty="0" smtClean="0"/>
              <a:t>In fact for-each is applicable on any </a:t>
            </a:r>
            <a:r>
              <a:rPr lang="en-US" dirty="0" err="1" smtClean="0"/>
              <a:t>Iterable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Iterable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&lt;T&gt;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&lt;T&gt;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public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interface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Collection&lt;E&gt;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extends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Iterable</a:t>
            </a:r>
            <a:r>
              <a:rPr lang="en-US" sz="28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&lt;E&gt; {…}</a:t>
            </a: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Iterator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&lt;E&gt;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8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hasNext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   E next();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remove();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Iterator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28802"/>
            <a:ext cx="8686800" cy="43891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&lt;Integer&gt;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= </a:t>
            </a:r>
            <a:br>
              <a:rPr lang="en-US" sz="2800" b="1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&lt;Integer&gt;();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(4);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(5);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(Integer next :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(next);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&lt;Integer&gt;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arrayList.iterator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iterator.hasNext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()){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Integer next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iterator.next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(next);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643306" y="5214950"/>
            <a:ext cx="2857520" cy="357190"/>
          </a:xfrm>
          <a:prstGeom prst="round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214414" y="4929198"/>
            <a:ext cx="3000396" cy="285752"/>
          </a:xfrm>
          <a:prstGeom prst="round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43504" y="4572008"/>
            <a:ext cx="3357586" cy="285752"/>
          </a:xfrm>
          <a:prstGeom prst="round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en-US" dirty="0" smtClean="0"/>
              <a:t>Concurrent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Suppose some processes are modifying the same collection</a:t>
            </a:r>
          </a:p>
          <a:p>
            <a:r>
              <a:rPr lang="en-US" dirty="0" smtClean="0"/>
              <a:t>Java containers have a mechanism to prevent it</a:t>
            </a:r>
          </a:p>
          <a:p>
            <a:r>
              <a:rPr lang="en-US" dirty="0" smtClean="0"/>
              <a:t>Suppose you’re in the middle of iterating through a container</a:t>
            </a:r>
          </a:p>
          <a:p>
            <a:r>
              <a:rPr lang="en-US" dirty="0" smtClean="0"/>
              <a:t>And then some other process steps in and changes an object in that container </a:t>
            </a:r>
          </a:p>
          <a:p>
            <a:pPr lvl="1"/>
            <a:r>
              <a:rPr lang="en-US" dirty="0" smtClean="0"/>
              <a:t>Insert, remove, …</a:t>
            </a:r>
          </a:p>
          <a:p>
            <a:r>
              <a:rPr lang="en-US" dirty="0" smtClean="0"/>
              <a:t>there are many scenarios for </a:t>
            </a:r>
            <a:r>
              <a:rPr lang="en-US" b="1" dirty="0" smtClean="0"/>
              <a:t>disaster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Maybe you’ve already passed that element in the container</a:t>
            </a:r>
          </a:p>
          <a:p>
            <a:pPr lvl="1"/>
            <a:r>
              <a:rPr lang="en-US" dirty="0" smtClean="0"/>
              <a:t>Maybe it’s ahead of you</a:t>
            </a:r>
          </a:p>
          <a:p>
            <a:pPr lvl="1"/>
            <a:r>
              <a:rPr lang="en-US" dirty="0" smtClean="0"/>
              <a:t>Maybe the size of the container shrinks after you call </a:t>
            </a:r>
            <a:r>
              <a:rPr lang="en-US" b="1" dirty="0" smtClean="0"/>
              <a:t>size( 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 Fast Aspect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collection is modified by one of its methods after an </a:t>
            </a:r>
            <a:r>
              <a:rPr lang="en-US" dirty="0" err="1" smtClean="0"/>
              <a:t>iterator</a:t>
            </a:r>
            <a:r>
              <a:rPr lang="en-US" dirty="0" smtClean="0"/>
              <a:t> is created for that collection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iterator</a:t>
            </a:r>
            <a:r>
              <a:rPr lang="en-US" dirty="0" smtClean="0"/>
              <a:t> immediately becomes invalid</a:t>
            </a:r>
          </a:p>
          <a:p>
            <a:r>
              <a:rPr lang="en-US" dirty="0" smtClean="0"/>
              <a:t>Any operations performed with the </a:t>
            </a:r>
            <a:r>
              <a:rPr lang="en-US" dirty="0" err="1" smtClean="0"/>
              <a:t>iterator</a:t>
            </a:r>
            <a:r>
              <a:rPr lang="en-US" dirty="0" smtClean="0"/>
              <a:t> after this point throw </a:t>
            </a:r>
            <a:r>
              <a:rPr lang="en-US" b="1" dirty="0" err="1" smtClean="0"/>
              <a:t>ConcurrentModificationExceptions</a:t>
            </a:r>
            <a:endParaRPr lang="en-US" b="1" dirty="0" smtClean="0"/>
          </a:p>
          <a:p>
            <a:r>
              <a:rPr lang="en-US" dirty="0" smtClean="0"/>
              <a:t>For this reason, </a:t>
            </a:r>
            <a:r>
              <a:rPr lang="en-US" dirty="0" err="1" smtClean="0"/>
              <a:t>iterators</a:t>
            </a:r>
            <a:r>
              <a:rPr lang="en-US" dirty="0" smtClean="0"/>
              <a:t> are said to be </a:t>
            </a:r>
            <a:r>
              <a:rPr lang="en-US" b="1" dirty="0" smtClean="0"/>
              <a:t>“fail fast”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we have an array of students</a:t>
            </a:r>
          </a:p>
          <a:p>
            <a:pPr>
              <a:buNone/>
            </a:pPr>
            <a:r>
              <a:rPr lang="en-US" dirty="0" smtClean="0"/>
              <a:t>		Student[] students = new Student[34];</a:t>
            </a:r>
          </a:p>
          <a:p>
            <a:r>
              <a:rPr lang="en-US" dirty="0" smtClean="0"/>
              <a:t>What if we do not know the array size?</a:t>
            </a:r>
          </a:p>
          <a:p>
            <a:pPr lvl="1"/>
            <a:r>
              <a:rPr lang="en-US" dirty="0" smtClean="0"/>
              <a:t>A default initial size</a:t>
            </a:r>
          </a:p>
          <a:p>
            <a:r>
              <a:rPr lang="en-US" dirty="0" smtClean="0"/>
              <a:t>What if we want to add more students to array?</a:t>
            </a:r>
          </a:p>
          <a:p>
            <a:pPr lvl="1"/>
            <a:r>
              <a:rPr lang="en-US" dirty="0" smtClean="0"/>
              <a:t>Double the size of array</a:t>
            </a:r>
          </a:p>
          <a:p>
            <a:pPr lvl="1"/>
            <a:r>
              <a:rPr lang="en-US" dirty="0" smtClean="0"/>
              <a:t>Copy old elements</a:t>
            </a:r>
          </a:p>
          <a:p>
            <a:r>
              <a:rPr lang="en-US" dirty="0" smtClean="0"/>
              <a:t>What if we want to remove some students from array?</a:t>
            </a:r>
          </a:p>
          <a:p>
            <a:pPr lvl="1"/>
            <a:r>
              <a:rPr lang="en-US" dirty="0" smtClean="0"/>
              <a:t>Nullify the element &amp; shift the others</a:t>
            </a:r>
          </a:p>
          <a:p>
            <a:r>
              <a:rPr lang="en-US" dirty="0" smtClean="0"/>
              <a:t>We need a dynamic array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ConcurrentModificationException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FailFast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main(String[]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		Collection&lt;String&gt; c = </a:t>
            </a:r>
            <a:br>
              <a:rPr lang="en-US" sz="2400" b="1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	   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&lt;String&gt;();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&lt;String&gt; it =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c.iterator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c.add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"An object"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		String s =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it.next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(); </a:t>
            </a:r>
            <a:endParaRPr lang="en-US" sz="2000" b="1" dirty="0" smtClean="0">
              <a:solidFill>
                <a:schemeClr val="bg1"/>
              </a:solidFill>
              <a:latin typeface="Courier New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	}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86380" y="4559866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/>
              </a:rPr>
              <a:t>//Exception line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ConcurrentModificationException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&lt;Integer&gt; list = </a:t>
            </a:r>
            <a:br>
              <a:rPr lang="en-US" sz="2800" b="1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&lt;Integer&gt;();</a:t>
            </a:r>
          </a:p>
          <a:p>
            <a:pPr>
              <a:buNone/>
            </a:pP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(1);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(2);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(3);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list.add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(4);</a:t>
            </a:r>
          </a:p>
          <a:p>
            <a:pPr>
              <a:buNone/>
            </a:pPr>
            <a:endParaRPr lang="en-US" sz="2800" b="1" dirty="0" smtClean="0">
              <a:latin typeface="Courier New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(Integer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integer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: list)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if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integer.equals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(2))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list.remove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(integer);</a:t>
            </a:r>
          </a:p>
          <a:p>
            <a:pPr>
              <a:buNone/>
            </a:pPr>
            <a:endParaRPr lang="en-US" sz="2800" b="1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86512" y="5000636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/>
              </a:rPr>
              <a:t>//Exception line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utility class with many useful static methods</a:t>
            </a:r>
          </a:p>
          <a:p>
            <a:r>
              <a:rPr lang="en-US" dirty="0" smtClean="0"/>
              <a:t>For arrays</a:t>
            </a:r>
          </a:p>
          <a:p>
            <a:r>
              <a:rPr lang="en-US" dirty="0" smtClean="0"/>
              <a:t>With methods for</a:t>
            </a:r>
          </a:p>
          <a:p>
            <a:pPr lvl="1"/>
            <a:r>
              <a:rPr lang="en-US" dirty="0" smtClean="0"/>
              <a:t>Copy</a:t>
            </a:r>
          </a:p>
          <a:p>
            <a:pPr lvl="1"/>
            <a:r>
              <a:rPr lang="en-US" dirty="0" smtClean="0"/>
              <a:t>Fill</a:t>
            </a:r>
          </a:p>
          <a:p>
            <a:pPr lvl="1"/>
            <a:r>
              <a:rPr lang="en-US" dirty="0" smtClean="0"/>
              <a:t>Sort</a:t>
            </a:r>
          </a:p>
          <a:p>
            <a:pPr lvl="1"/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Long[] array =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Long[100];</a:t>
            </a: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Arrays.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fill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(array, 5);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Long[] copy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Arrays.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copyOf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(array, 200);</a:t>
            </a:r>
          </a:p>
          <a:p>
            <a:pPr>
              <a:buNone/>
            </a:pPr>
            <a:r>
              <a:rPr lang="en-US" sz="2800" b="1" i="1" dirty="0" smtClean="0">
                <a:solidFill>
                  <a:srgbClr val="3F7F5F"/>
                </a:solidFill>
                <a:latin typeface="Courier New"/>
              </a:rPr>
              <a:t>//An </a:t>
            </a:r>
            <a:r>
              <a:rPr lang="en-US" sz="2800" b="1" i="1" dirty="0" err="1" smtClean="0">
                <a:solidFill>
                  <a:srgbClr val="3F7F5F"/>
                </a:solidFill>
                <a:latin typeface="Courier New"/>
              </a:rPr>
              <a:t>unmodifiable</a:t>
            </a:r>
            <a:r>
              <a:rPr lang="en-US" sz="2800" b="1" i="1" dirty="0" smtClean="0">
                <a:solidFill>
                  <a:srgbClr val="3F7F5F"/>
                </a:solidFill>
                <a:latin typeface="Courier New"/>
              </a:rPr>
              <a:t> list: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List&lt;Integer&gt;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asList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= </a:t>
            </a:r>
            <a:br>
              <a:rPr lang="en-US" sz="2800" b="1" dirty="0" smtClean="0">
                <a:solidFill>
                  <a:srgbClr val="000000"/>
                </a:solidFill>
                <a:latin typeface="Courier New"/>
              </a:rPr>
            </a:b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Arrays.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asList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(1, 2 , 3, 4);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List&lt;Long&gt; asList2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Arrays.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asList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(array);</a:t>
            </a:r>
            <a:endParaRPr lang="en-US" sz="2800" b="1" i="1" dirty="0" smtClean="0">
              <a:solidFill>
                <a:srgbClr val="3F7F5F"/>
              </a:solidFill>
              <a:latin typeface="Courier New"/>
            </a:endParaRPr>
          </a:p>
          <a:p>
            <a:pPr>
              <a:buNone/>
            </a:pP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Arrays.</a:t>
            </a:r>
            <a:r>
              <a:rPr lang="en-US" sz="2800" b="1" i="1" dirty="0" err="1" smtClean="0">
                <a:solidFill>
                  <a:srgbClr val="000000"/>
                </a:solidFill>
                <a:latin typeface="Courier New"/>
              </a:rPr>
              <a:t>sort</a:t>
            </a:r>
            <a:r>
              <a:rPr lang="en-US" sz="2800" b="1" i="1" dirty="0" smtClean="0">
                <a:solidFill>
                  <a:srgbClr val="000000"/>
                </a:solidFill>
                <a:latin typeface="Courier New"/>
              </a:rPr>
              <a:t>(array);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400"/>
            <a:ext cx="8229600" cy="4389120"/>
          </a:xfrm>
        </p:spPr>
        <p:txBody>
          <a:bodyPr/>
          <a:lstStyle/>
          <a:p>
            <a:r>
              <a:rPr lang="en-US" dirty="0" smtClean="0"/>
              <a:t>A utility class for collections</a:t>
            </a:r>
          </a:p>
          <a:p>
            <a:pPr lvl="1"/>
            <a:r>
              <a:rPr lang="en-US" dirty="0" smtClean="0"/>
              <a:t>Copy</a:t>
            </a:r>
          </a:p>
          <a:p>
            <a:pPr lvl="1"/>
            <a:r>
              <a:rPr lang="en-US" dirty="0" smtClean="0"/>
              <a:t>Fill</a:t>
            </a:r>
          </a:p>
          <a:p>
            <a:pPr lvl="1"/>
            <a:r>
              <a:rPr lang="en-US" dirty="0" smtClean="0"/>
              <a:t>Sort</a:t>
            </a:r>
          </a:p>
          <a:p>
            <a:pPr lvl="1"/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857364"/>
            <a:ext cx="607695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Containers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1025" y="1935163"/>
            <a:ext cx="564195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5000628" y="3571876"/>
            <a:ext cx="785818" cy="500066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43372" y="5429264"/>
            <a:ext cx="785818" cy="500066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8" y="2428868"/>
            <a:ext cx="785818" cy="500066"/>
          </a:xfrm>
          <a:prstGeom prst="roundRect">
            <a:avLst/>
          </a:prstGeom>
          <a:solidFill>
            <a:srgbClr val="C0000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943119"/>
            <a:ext cx="600075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method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removeAlis</a:t>
            </a:r>
            <a:r>
              <a:rPr lang="en-US" dirty="0" smtClean="0"/>
              <a:t>(List&lt;String&gt; names)</a:t>
            </a:r>
          </a:p>
          <a:p>
            <a:r>
              <a:rPr lang="en-US" dirty="0" smtClean="0"/>
              <a:t>It takes a List&lt;String&gt; as parameter</a:t>
            </a:r>
          </a:p>
          <a:p>
            <a:r>
              <a:rPr lang="en-US" dirty="0" smtClean="0"/>
              <a:t>Removes all the elements which start with “Ali”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If(</a:t>
            </a:r>
            <a:r>
              <a:rPr lang="en-US" dirty="0" err="1" smtClean="0"/>
              <a:t>str.startsWith</a:t>
            </a:r>
            <a:r>
              <a:rPr lang="en-US" dirty="0" smtClean="0"/>
              <a:t>(“Ali”)){…}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935480"/>
            <a:ext cx="8929718" cy="438912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removeAli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(List&lt;String&gt; list){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(String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string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: list)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	if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string.startsWith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))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list.remove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(string);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endParaRPr lang="en-US" dirty="0" smtClean="0"/>
          </a:p>
          <a:p>
            <a:r>
              <a:rPr lang="en-US" dirty="0" err="1" smtClean="0"/>
              <a:t>ConcurrentModificationException</a:t>
            </a:r>
            <a:endParaRPr lang="en-US" dirty="0" smtClean="0"/>
          </a:p>
          <a:p>
            <a:r>
              <a:rPr lang="en-US" dirty="0" smtClean="0"/>
              <a:t>Which line?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Imagine if arrays was </a:t>
            </a:r>
            <a:r>
              <a:rPr lang="en-US" dirty="0" err="1" smtClean="0"/>
              <a:t>sth</a:t>
            </a:r>
            <a:r>
              <a:rPr lang="en-US" dirty="0" smtClean="0"/>
              <a:t> like: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Student[] students = new Student[0];</a:t>
            </a:r>
          </a:p>
          <a:p>
            <a:pPr>
              <a:buNone/>
            </a:pPr>
            <a:r>
              <a:rPr lang="en-US" dirty="0" err="1" smtClean="0"/>
              <a:t>students.add</a:t>
            </a:r>
            <a:r>
              <a:rPr lang="en-US" dirty="0" smtClean="0"/>
              <a:t>(new Student("Ali </a:t>
            </a:r>
            <a:r>
              <a:rPr lang="en-US" dirty="0" err="1" smtClean="0"/>
              <a:t>Alavi</a:t>
            </a:r>
            <a:r>
              <a:rPr lang="en-US" dirty="0" smtClean="0"/>
              <a:t>"));</a:t>
            </a:r>
          </a:p>
          <a:p>
            <a:pPr>
              <a:buNone/>
            </a:pPr>
            <a:r>
              <a:rPr lang="en-US" dirty="0" err="1" smtClean="0"/>
              <a:t>students.add</a:t>
            </a:r>
            <a:r>
              <a:rPr lang="en-US" dirty="0" smtClean="0"/>
              <a:t>(new Student("</a:t>
            </a:r>
            <a:r>
              <a:rPr lang="en-US" dirty="0" err="1" smtClean="0"/>
              <a:t>Taghi</a:t>
            </a:r>
            <a:r>
              <a:rPr lang="en-US" dirty="0" smtClean="0"/>
              <a:t> </a:t>
            </a:r>
            <a:r>
              <a:rPr lang="en-US" dirty="0" err="1" smtClean="0"/>
              <a:t>Taghavi</a:t>
            </a:r>
            <a:r>
              <a:rPr lang="en-US" dirty="0" smtClean="0"/>
              <a:t>"));</a:t>
            </a:r>
          </a:p>
          <a:p>
            <a:pPr>
              <a:buNone/>
            </a:pP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(students[1]);</a:t>
            </a:r>
          </a:p>
          <a:p>
            <a:pPr>
              <a:buNone/>
            </a:pPr>
            <a:r>
              <a:rPr lang="en-US" dirty="0" err="1" smtClean="0"/>
              <a:t>students.remove</a:t>
            </a:r>
            <a:r>
              <a:rPr lang="en-US" dirty="0" smtClean="0"/>
              <a:t>(0);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But arrays are not so cute!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35480"/>
            <a:ext cx="86868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removeAli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&lt;String&gt; list){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&lt;String&gt;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list.iterator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	while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iterator.hasNext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()) {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	String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string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iterator.next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		if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string.startsWith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iterator.remove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}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removeAli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&lt;String&gt; list){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for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&lt;String&gt;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list.iterator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 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iterator.hasNext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();) {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String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string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iterator.next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F0055"/>
                </a:solidFill>
                <a:latin typeface="Courier New"/>
              </a:rPr>
              <a:t>		if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string.startsWith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))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		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</a:rPr>
              <a:t>iterator.remove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	}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List&lt;String&gt; list = </a:t>
            </a:r>
            <a:r>
              <a:rPr lang="en-US" sz="2800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&lt;String&gt;(</a:t>
            </a: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Arrays.</a:t>
            </a:r>
            <a:r>
              <a:rPr lang="en-US" sz="2800" i="1" dirty="0" err="1" smtClean="0">
                <a:solidFill>
                  <a:srgbClr val="000000"/>
                </a:solidFill>
                <a:latin typeface="Courier New"/>
              </a:rPr>
              <a:t>asList</a:t>
            </a:r>
            <a:r>
              <a:rPr lang="en-US" sz="2800" i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300" i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300" i="1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300" i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300" i="1" dirty="0" err="1" smtClean="0">
                <a:solidFill>
                  <a:srgbClr val="2A00FF"/>
                </a:solidFill>
                <a:latin typeface="Courier New"/>
              </a:rPr>
              <a:t>AliReza</a:t>
            </a:r>
            <a:r>
              <a:rPr lang="en-US" sz="2300" i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300" i="1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300" i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300" i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300" i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i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800" i="1" dirty="0" err="1" smtClean="0">
                <a:solidFill>
                  <a:srgbClr val="000000"/>
                </a:solidFill>
                <a:latin typeface="Courier New"/>
              </a:rPr>
              <a:t>removeAli</a:t>
            </a:r>
            <a:r>
              <a:rPr lang="en-US" sz="2800" i="1" dirty="0" smtClean="0">
                <a:solidFill>
                  <a:srgbClr val="000000"/>
                </a:solidFill>
                <a:latin typeface="Courier New"/>
              </a:rPr>
              <a:t>(list);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Correct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35480"/>
            <a:ext cx="86868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removeAli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&lt;String&gt; list){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</a:t>
            </a:r>
          </a:p>
          <a:p>
            <a:pPr>
              <a:buNone/>
            </a:pPr>
            <a:r>
              <a:rPr lang="nn-NO" sz="2000" b="1" dirty="0" smtClean="0">
                <a:solidFill>
                  <a:srgbClr val="7F0055"/>
                </a:solidFill>
                <a:latin typeface="Courier New"/>
              </a:rPr>
              <a:t>	for</a:t>
            </a:r>
            <a:r>
              <a:rPr lang="nn-NO" sz="2000" b="1" dirty="0" smtClean="0">
                <a:solidFill>
                  <a:srgbClr val="000000"/>
                </a:solidFill>
                <a:latin typeface="Courier New"/>
              </a:rPr>
              <a:t> (</a:t>
            </a:r>
            <a:r>
              <a:rPr lang="nn-NO" sz="2000" b="1" dirty="0" smtClean="0">
                <a:solidFill>
                  <a:srgbClr val="7F0055"/>
                </a:solidFill>
                <a:latin typeface="Courier New"/>
              </a:rPr>
              <a:t>int</a:t>
            </a:r>
            <a:r>
              <a:rPr lang="nn-NO" sz="2000" b="1" dirty="0" smtClean="0">
                <a:solidFill>
                  <a:srgbClr val="000000"/>
                </a:solidFill>
                <a:latin typeface="Courier New"/>
              </a:rPr>
              <a:t> i = list.size()-1; i &gt;= 0; i--)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		if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list.get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).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startsWith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smtClean="0">
                <a:solidFill>
                  <a:srgbClr val="2A00FF"/>
                </a:solidFill>
                <a:latin typeface="Courier New"/>
              </a:rPr>
              <a:t>"Ali"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list.remove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hashCode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hashCode</a:t>
            </a:r>
            <a:r>
              <a:rPr lang="en-US" dirty="0" smtClean="0"/>
              <a:t>() is one of Object methods</a:t>
            </a:r>
          </a:p>
          <a:p>
            <a:pPr lvl="1"/>
            <a:r>
              <a:rPr lang="en-US" dirty="0" smtClean="0"/>
              <a:t>like equals, </a:t>
            </a:r>
            <a:r>
              <a:rPr lang="en-US" dirty="0" err="1" smtClean="0"/>
              <a:t>toString</a:t>
            </a:r>
            <a:r>
              <a:rPr lang="en-US" dirty="0" smtClean="0"/>
              <a:t> and finalize</a:t>
            </a:r>
          </a:p>
          <a:p>
            <a:r>
              <a:rPr lang="en-US" dirty="0" smtClean="0"/>
              <a:t>It creates a hash from the object</a:t>
            </a:r>
          </a:p>
          <a:p>
            <a:r>
              <a:rPr lang="en-US" dirty="0" smtClean="0"/>
              <a:t>Used in classes like </a:t>
            </a:r>
            <a:r>
              <a:rPr lang="en-US" dirty="0" err="1" smtClean="0"/>
              <a:t>HashMap</a:t>
            </a:r>
            <a:r>
              <a:rPr lang="en-US" dirty="0" smtClean="0"/>
              <a:t> and </a:t>
            </a:r>
            <a:r>
              <a:rPr lang="en-US" dirty="0" err="1" smtClean="0"/>
              <a:t>HashSet</a:t>
            </a:r>
            <a:r>
              <a:rPr lang="en-US" dirty="0" smtClean="0"/>
              <a:t> for faster retrieval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2052" name="Picture 4" descr="C:\Users\Zahra\Desktop\the-end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0" y="1390650"/>
            <a:ext cx="6604000" cy="407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introduces Collection classes for this purpose</a:t>
            </a:r>
          </a:p>
          <a:p>
            <a:pPr>
              <a:buNone/>
            </a:pPr>
            <a:r>
              <a:rPr lang="en-US" dirty="0" err="1" smtClean="0"/>
              <a:t>ArrayList</a:t>
            </a:r>
            <a:r>
              <a:rPr lang="en-US" dirty="0" smtClean="0"/>
              <a:t> students = </a:t>
            </a:r>
            <a:r>
              <a:rPr lang="en-US" b="1" dirty="0" smtClean="0"/>
              <a:t>new </a:t>
            </a:r>
            <a:r>
              <a:rPr lang="en-US" b="1" dirty="0" err="1" smtClean="0"/>
              <a:t>ArrayList</a:t>
            </a:r>
            <a:r>
              <a:rPr lang="en-US" b="1" dirty="0" smtClean="0"/>
              <a:t>();</a:t>
            </a:r>
          </a:p>
          <a:p>
            <a:pPr>
              <a:buNone/>
            </a:pPr>
            <a:r>
              <a:rPr lang="en-US" dirty="0" err="1" smtClean="0"/>
              <a:t>students.add</a:t>
            </a:r>
            <a:r>
              <a:rPr lang="en-US" dirty="0" smtClean="0"/>
              <a:t>(</a:t>
            </a:r>
            <a:r>
              <a:rPr lang="en-US" b="1" dirty="0" smtClean="0"/>
              <a:t>new Student("Ali </a:t>
            </a:r>
            <a:r>
              <a:rPr lang="en-US" b="1" dirty="0" err="1" smtClean="0"/>
              <a:t>Alavi</a:t>
            </a:r>
            <a:r>
              <a:rPr lang="en-US" b="1" dirty="0" smtClean="0"/>
              <a:t>"));</a:t>
            </a:r>
          </a:p>
          <a:p>
            <a:pPr>
              <a:buNone/>
            </a:pPr>
            <a:r>
              <a:rPr lang="en-US" dirty="0" err="1" smtClean="0"/>
              <a:t>students.add</a:t>
            </a:r>
            <a:r>
              <a:rPr lang="en-US" dirty="0" smtClean="0"/>
              <a:t>(</a:t>
            </a:r>
            <a:r>
              <a:rPr lang="en-US" b="1" dirty="0" smtClean="0"/>
              <a:t>new Student("</a:t>
            </a:r>
            <a:r>
              <a:rPr lang="en-US" b="1" dirty="0" err="1" smtClean="0"/>
              <a:t>Taghi</a:t>
            </a:r>
            <a:r>
              <a:rPr lang="en-US" b="1" dirty="0" smtClean="0"/>
              <a:t> </a:t>
            </a:r>
            <a:r>
              <a:rPr lang="en-US" b="1" dirty="0" err="1" smtClean="0"/>
              <a:t>Taghavi</a:t>
            </a:r>
            <a:r>
              <a:rPr lang="en-US" b="1" dirty="0" smtClean="0"/>
              <a:t>"));</a:t>
            </a:r>
          </a:p>
          <a:p>
            <a:pPr>
              <a:buNone/>
            </a:pPr>
            <a:r>
              <a:rPr lang="en-US" dirty="0" err="1" smtClean="0"/>
              <a:t>students.remove</a:t>
            </a:r>
            <a:r>
              <a:rPr lang="en-US" dirty="0" smtClean="0"/>
              <a:t>(0);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ArrayList</a:t>
            </a:r>
            <a:r>
              <a:rPr lang="en-US" dirty="0" smtClean="0"/>
              <a:t> is also a generic type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&lt;Student&gt; students =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				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ArrayList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&lt;Student&gt;();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students.add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"Ali </a:t>
            </a:r>
            <a:r>
              <a:rPr lang="en-US" sz="2400" b="1" dirty="0" err="1" smtClean="0">
                <a:solidFill>
                  <a:srgbClr val="2A00FF"/>
                </a:solidFill>
                <a:latin typeface="Courier New"/>
              </a:rPr>
              <a:t>Alavi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students.add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400" b="1" dirty="0" err="1" smtClean="0">
                <a:solidFill>
                  <a:srgbClr val="2A00FF"/>
                </a:solidFill>
                <a:latin typeface="Courier New"/>
              </a:rPr>
              <a:t>Taghi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 </a:t>
            </a:r>
            <a:r>
              <a:rPr lang="en-US" sz="2400" b="1" dirty="0" err="1" smtClean="0">
                <a:solidFill>
                  <a:srgbClr val="2A00FF"/>
                </a:solidFill>
                <a:latin typeface="Courier New"/>
              </a:rPr>
              <a:t>Taghavi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students.remove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(0);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students.remove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Student(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"Ali </a:t>
            </a:r>
            <a:r>
              <a:rPr lang="en-US" sz="2400" b="1" dirty="0" err="1" smtClean="0">
                <a:solidFill>
                  <a:srgbClr val="2A00FF"/>
                </a:solidFill>
                <a:latin typeface="Courier New"/>
              </a:rPr>
              <a:t>Alavi</a:t>
            </a:r>
            <a:r>
              <a:rPr lang="en-US" sz="2400" b="1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Student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student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students.get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(0);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2400" b="1" i="1" dirty="0" err="1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2400" b="1" i="1" dirty="0" err="1" smtClean="0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2400" b="1" i="1" dirty="0" smtClean="0">
                <a:solidFill>
                  <a:srgbClr val="000000"/>
                </a:solidFill>
                <a:latin typeface="Courier New"/>
              </a:rPr>
              <a:t>(student);</a:t>
            </a:r>
          </a:p>
          <a:p>
            <a:pPr>
              <a:buNone/>
            </a:pPr>
            <a:endParaRPr lang="en-US" sz="2400" b="1" i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dirty="0" err="1" smtClean="0"/>
              <a:t>ArrayList</a:t>
            </a:r>
            <a:r>
              <a:rPr lang="en-US" dirty="0" smtClean="0"/>
              <a:t>&lt;T&gt; implements generic interface List&lt;T&gt;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Contents redistribution is allowed if JAVACUP is noted as the source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816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interface List&lt;E&gt;{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size();</a:t>
            </a:r>
          </a:p>
          <a:p>
            <a:pPr lvl="1">
              <a:buNone/>
            </a:pP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isEmpty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err="1" smtClean="0"/>
              <a:t>boolean</a:t>
            </a:r>
            <a:r>
              <a:rPr lang="en-US" dirty="0" smtClean="0"/>
              <a:t> contains(Object o);</a:t>
            </a:r>
          </a:p>
          <a:p>
            <a:pPr lvl="1">
              <a:buNone/>
            </a:pPr>
            <a:r>
              <a:rPr lang="en-US" dirty="0" err="1" smtClean="0"/>
              <a:t>boolean</a:t>
            </a:r>
            <a:r>
              <a:rPr lang="en-US" dirty="0" smtClean="0"/>
              <a:t> add(E </a:t>
            </a:r>
            <a:r>
              <a:rPr lang="en-US" dirty="0" err="1" smtClean="0"/>
              <a:t>e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err="1" smtClean="0"/>
              <a:t>boolean</a:t>
            </a:r>
            <a:r>
              <a:rPr lang="en-US" dirty="0" smtClean="0"/>
              <a:t> remove(Object o);</a:t>
            </a:r>
          </a:p>
          <a:p>
            <a:pPr lvl="1">
              <a:buNone/>
            </a:pPr>
            <a:r>
              <a:rPr lang="en-US" dirty="0" smtClean="0"/>
              <a:t>void clear();</a:t>
            </a:r>
          </a:p>
          <a:p>
            <a:pPr lvl="1">
              <a:buNone/>
            </a:pPr>
            <a:r>
              <a:rPr lang="en-US" dirty="0" smtClean="0"/>
              <a:t>E get(</a:t>
            </a:r>
            <a:r>
              <a:rPr lang="en-US" dirty="0" err="1" smtClean="0"/>
              <a:t>int</a:t>
            </a:r>
            <a:r>
              <a:rPr lang="en-US" dirty="0" smtClean="0"/>
              <a:t> index);</a:t>
            </a:r>
          </a:p>
          <a:p>
            <a:pPr lvl="1">
              <a:buNone/>
            </a:pPr>
            <a:r>
              <a:rPr lang="en-US" dirty="0" smtClean="0"/>
              <a:t>E set(</a:t>
            </a:r>
            <a:r>
              <a:rPr lang="en-US" dirty="0" err="1" smtClean="0"/>
              <a:t>int</a:t>
            </a:r>
            <a:r>
              <a:rPr lang="en-US" dirty="0" smtClean="0"/>
              <a:t> index, E element);</a:t>
            </a:r>
          </a:p>
          <a:p>
            <a:pPr lvl="1">
              <a:buNone/>
            </a:pPr>
            <a:r>
              <a:rPr lang="en-US" dirty="0" smtClean="0"/>
              <a:t>void add(</a:t>
            </a:r>
            <a:r>
              <a:rPr lang="en-US" dirty="0" err="1" smtClean="0"/>
              <a:t>int</a:t>
            </a:r>
            <a:r>
              <a:rPr lang="en-US" dirty="0" smtClean="0"/>
              <a:t> index, E element);</a:t>
            </a:r>
          </a:p>
          <a:p>
            <a:pPr lvl="1">
              <a:buNone/>
            </a:pPr>
            <a:r>
              <a:rPr lang="en-US" dirty="0" smtClean="0"/>
              <a:t>E remove(</a:t>
            </a:r>
            <a:r>
              <a:rPr lang="en-US" dirty="0" err="1" smtClean="0"/>
              <a:t>int</a:t>
            </a:r>
            <a:r>
              <a:rPr lang="en-US" dirty="0" smtClean="0"/>
              <a:t> index);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indexOf</a:t>
            </a:r>
            <a:r>
              <a:rPr lang="en-US" dirty="0" smtClean="0"/>
              <a:t>(Object o);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lastIndexOf</a:t>
            </a:r>
            <a:r>
              <a:rPr lang="en-US" dirty="0" smtClean="0"/>
              <a:t>(Object o);</a:t>
            </a:r>
          </a:p>
          <a:p>
            <a:pPr lvl="1">
              <a:buNone/>
            </a:pPr>
            <a:r>
              <a:rPr lang="en-US" dirty="0" smtClean="0"/>
              <a:t>List&lt;E&gt; </a:t>
            </a:r>
            <a:r>
              <a:rPr lang="en-US" dirty="0" err="1" smtClean="0"/>
              <a:t>subList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fromIndex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toIndex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sz="2400" dirty="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JAVACUP.ir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9826-FF00-49CE-8954-38A6372D440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4696409</TotalTime>
  <Words>2102</Words>
  <Application>Microsoft Office PowerPoint</Application>
  <PresentationFormat>On-screen Show (4:3)</PresentationFormat>
  <Paragraphs>676</Paragraphs>
  <Slides>64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Flow</vt:lpstr>
      <vt:lpstr>An Introduction to Java Programming</vt:lpstr>
      <vt:lpstr>PowerPoint Presentation</vt:lpstr>
      <vt:lpstr>Agenda</vt:lpstr>
      <vt:lpstr>Lists</vt:lpstr>
      <vt:lpstr>Array</vt:lpstr>
      <vt:lpstr>Imagine if arrays was sth like:</vt:lpstr>
      <vt:lpstr>ArrayList</vt:lpstr>
      <vt:lpstr>Generic ArrayList</vt:lpstr>
      <vt:lpstr>PowerPoint Presentation</vt:lpstr>
      <vt:lpstr>PowerPoint Presentation</vt:lpstr>
      <vt:lpstr>ArrayList or Array? That is the question </vt:lpstr>
      <vt:lpstr>Array to List</vt:lpstr>
      <vt:lpstr>List to Array</vt:lpstr>
      <vt:lpstr>Tell Me…</vt:lpstr>
      <vt:lpstr>ArrayList Implementation</vt:lpstr>
      <vt:lpstr>Tell Me…</vt:lpstr>
      <vt:lpstr>Collection</vt:lpstr>
      <vt:lpstr>LinkedList</vt:lpstr>
      <vt:lpstr>Linked List</vt:lpstr>
      <vt:lpstr>Doubly Linked List</vt:lpstr>
      <vt:lpstr>LinkedList Example</vt:lpstr>
      <vt:lpstr>ArrayList vs. LinkedList</vt:lpstr>
      <vt:lpstr>Array, ArrayList and LinkedList</vt:lpstr>
      <vt:lpstr>How to Test Performance?</vt:lpstr>
      <vt:lpstr>Quiz!</vt:lpstr>
      <vt:lpstr>Quiz</vt:lpstr>
      <vt:lpstr>Set</vt:lpstr>
      <vt:lpstr>Set</vt:lpstr>
      <vt:lpstr>Set</vt:lpstr>
      <vt:lpstr>Set Implementation</vt:lpstr>
      <vt:lpstr>Set and equals() Method</vt:lpstr>
      <vt:lpstr>HashSet</vt:lpstr>
      <vt:lpstr>HashSet Example</vt:lpstr>
      <vt:lpstr>HashSet Example</vt:lpstr>
      <vt:lpstr>Set or List?</vt:lpstr>
      <vt:lpstr>Map</vt:lpstr>
      <vt:lpstr>Map</vt:lpstr>
      <vt:lpstr>Map &lt;K,V&gt;</vt:lpstr>
      <vt:lpstr>PowerPoint Presentation</vt:lpstr>
      <vt:lpstr>HashMap</vt:lpstr>
      <vt:lpstr>HashMap Example</vt:lpstr>
      <vt:lpstr>PowerPoint Presentation</vt:lpstr>
      <vt:lpstr>Iterator</vt:lpstr>
      <vt:lpstr>Iterator</vt:lpstr>
      <vt:lpstr>Iterator</vt:lpstr>
      <vt:lpstr>Iterator Class</vt:lpstr>
      <vt:lpstr>Iterator Example</vt:lpstr>
      <vt:lpstr>Concurrent Modification</vt:lpstr>
      <vt:lpstr>Fail Fast Aspect</vt:lpstr>
      <vt:lpstr>ConcurrentModificationException</vt:lpstr>
      <vt:lpstr>ConcurrentModificationException</vt:lpstr>
      <vt:lpstr>Arrays</vt:lpstr>
      <vt:lpstr>Arrays</vt:lpstr>
      <vt:lpstr>Collections</vt:lpstr>
      <vt:lpstr>Collections</vt:lpstr>
      <vt:lpstr>Other Containers</vt:lpstr>
      <vt:lpstr>Quiz!</vt:lpstr>
      <vt:lpstr>Quiz</vt:lpstr>
      <vt:lpstr>Bad Implementation</vt:lpstr>
      <vt:lpstr>Good Implementation</vt:lpstr>
      <vt:lpstr>Good Implementation</vt:lpstr>
      <vt:lpstr>Another Correct Implementation</vt:lpstr>
      <vt:lpstr>hashCode()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Programming in Java</dc:title>
  <dc:creator>userh</dc:creator>
  <cp:lastModifiedBy>sadegh</cp:lastModifiedBy>
  <cp:revision>1953</cp:revision>
  <dcterms:created xsi:type="dcterms:W3CDTF">2010-10-08T10:52:50Z</dcterms:created>
  <dcterms:modified xsi:type="dcterms:W3CDTF">2013-12-10T08:40:07Z</dcterms:modified>
</cp:coreProperties>
</file>