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42"/>
  </p:notesMasterIdLst>
  <p:sldIdLst>
    <p:sldId id="462" r:id="rId2"/>
    <p:sldId id="463" r:id="rId3"/>
    <p:sldId id="257" r:id="rId4"/>
    <p:sldId id="329" r:id="rId5"/>
    <p:sldId id="331" r:id="rId6"/>
    <p:sldId id="454" r:id="rId7"/>
    <p:sldId id="455" r:id="rId8"/>
    <p:sldId id="332" r:id="rId9"/>
    <p:sldId id="335" r:id="rId10"/>
    <p:sldId id="337" r:id="rId11"/>
    <p:sldId id="338" r:id="rId12"/>
    <p:sldId id="456" r:id="rId13"/>
    <p:sldId id="340" r:id="rId14"/>
    <p:sldId id="341" r:id="rId15"/>
    <p:sldId id="342" r:id="rId16"/>
    <p:sldId id="343" r:id="rId17"/>
    <p:sldId id="344" r:id="rId18"/>
    <p:sldId id="347" r:id="rId19"/>
    <p:sldId id="348" r:id="rId20"/>
    <p:sldId id="350" r:id="rId21"/>
    <p:sldId id="353" r:id="rId22"/>
    <p:sldId id="355" r:id="rId23"/>
    <p:sldId id="359" r:id="rId24"/>
    <p:sldId id="360" r:id="rId25"/>
    <p:sldId id="362" r:id="rId26"/>
    <p:sldId id="372" r:id="rId27"/>
    <p:sldId id="457" r:id="rId28"/>
    <p:sldId id="383" r:id="rId29"/>
    <p:sldId id="385" r:id="rId30"/>
    <p:sldId id="386" r:id="rId31"/>
    <p:sldId id="460" r:id="rId32"/>
    <p:sldId id="388" r:id="rId33"/>
    <p:sldId id="391" r:id="rId34"/>
    <p:sldId id="392" r:id="rId35"/>
    <p:sldId id="394" r:id="rId36"/>
    <p:sldId id="461" r:id="rId37"/>
    <p:sldId id="430" r:id="rId38"/>
    <p:sldId id="441" r:id="rId39"/>
    <p:sldId id="453" r:id="rId40"/>
    <p:sldId id="452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530" autoAdjust="0"/>
  </p:normalViewPr>
  <p:slideViewPr>
    <p:cSldViewPr>
      <p:cViewPr>
        <p:scale>
          <a:sx n="70" d="100"/>
          <a:sy n="70" d="100"/>
        </p:scale>
        <p:origin x="-1164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B9095-82C0-4D7D-8CEA-F50BB60A127B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F87909-8E22-468E-83CD-A5E39A2A6C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17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87909-8E22-468E-83CD-A5E39A2A6C5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714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B1122-8183-4097-B21A-062091D17A5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B1122-8183-4097-B21A-062091D17A50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B1122-8183-4097-B21A-062091D17A50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0932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0932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3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3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10" name="Footer Placeholder 21"/>
          <p:cNvSpPr>
            <a:spLocks noGrp="1"/>
          </p:cNvSpPr>
          <p:nvPr>
            <p:ph type="ftr" sz="quarter" idx="14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DAF9826-FF00-49CE-8954-38A6372D44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AF9826-FF00-49CE-8954-38A6372D440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vacup.i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javacup.ir" TargetMode="External"/><Relationship Id="rId2" Type="http://schemas.openxmlformats.org/officeDocument/2006/relationships/hyperlink" Target="http://www.javacup.ir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916832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An Introduction to Java Programming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90771" y="5445224"/>
            <a:ext cx="26114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hlinkClick r:id="rId3"/>
              </a:rPr>
              <a:t>www.javacup.ir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1026" name="Picture 2" descr="D:\Sadegh\Dropbox\JavaCup\JavaCupExam\Ad\full HD\java-cup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6436" y="3740547"/>
            <a:ext cx="1360092" cy="1818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Sadegh\Dropbox\JavaCup\JavaCupExam\Ad\full HD\java-cup-text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692696"/>
            <a:ext cx="3681413" cy="146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439744" y="6165304"/>
            <a:ext cx="1913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Sadegh</a:t>
            </a:r>
            <a:r>
              <a:rPr lang="en-US" dirty="0" smtClean="0"/>
              <a:t> </a:t>
            </a:r>
            <a:r>
              <a:rPr lang="en-US" dirty="0" err="1" smtClean="0"/>
              <a:t>Aliakbary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12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JDBC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can execute different types of SQL statements using a JDBC driver.</a:t>
            </a:r>
          </a:p>
          <a:p>
            <a:r>
              <a:rPr lang="en-US" dirty="0" smtClean="0"/>
              <a:t>We use different JDBC ‘statement’ objects depending upon the kind of SQL statement.</a:t>
            </a:r>
          </a:p>
          <a:p>
            <a:r>
              <a:rPr lang="en-US" dirty="0" smtClean="0"/>
              <a:t>An instance of ‘</a:t>
            </a:r>
            <a:r>
              <a:rPr lang="en-US" dirty="0" err="1" smtClean="0"/>
              <a:t>java.sql.Statement</a:t>
            </a:r>
            <a:r>
              <a:rPr lang="en-US" dirty="0" smtClean="0"/>
              <a:t>’ interface represents a SQL statement in a java program.</a:t>
            </a:r>
          </a:p>
          <a:p>
            <a:r>
              <a:rPr lang="en-US" dirty="0" smtClean="0"/>
              <a:t>three interfaces to represent SQL statements: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Statement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Prepared Statement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Callable Statement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95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JDBC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‘</a:t>
            </a:r>
            <a:r>
              <a:rPr lang="en-US" b="1" dirty="0" smtClean="0"/>
              <a:t>Statement</a:t>
            </a:r>
            <a:r>
              <a:rPr lang="en-US" dirty="0" smtClean="0"/>
              <a:t>’ </a:t>
            </a:r>
            <a:r>
              <a:rPr lang="en-US" dirty="0"/>
              <a:t>object: SQL statement in the form of a </a:t>
            </a:r>
            <a:r>
              <a:rPr lang="en-US" dirty="0" smtClean="0"/>
              <a:t>string</a:t>
            </a:r>
          </a:p>
          <a:p>
            <a:pPr lvl="1"/>
            <a:r>
              <a:rPr lang="en-US" dirty="0" smtClean="0"/>
              <a:t>These SQL statements are compiled each time they are executed.</a:t>
            </a:r>
          </a:p>
          <a:p>
            <a:r>
              <a:rPr lang="en-US" dirty="0" smtClean="0"/>
              <a:t>‘</a:t>
            </a:r>
            <a:r>
              <a:rPr lang="en-US" b="1" dirty="0" err="1" smtClean="0"/>
              <a:t>PreparedStatement</a:t>
            </a:r>
            <a:r>
              <a:rPr lang="en-US" dirty="0" smtClean="0"/>
              <a:t>’ </a:t>
            </a:r>
            <a:r>
              <a:rPr lang="en-US" dirty="0"/>
              <a:t>object: pre-compile a SQL statement once and execute it multiple </a:t>
            </a:r>
            <a:r>
              <a:rPr lang="en-US" dirty="0" smtClean="0"/>
              <a:t>times</a:t>
            </a:r>
          </a:p>
          <a:p>
            <a:pPr lvl="1"/>
            <a:r>
              <a:rPr lang="en-US" dirty="0" smtClean="0"/>
              <a:t>Lets you specify a SQL statement in the form of a string that uses placeholders. </a:t>
            </a:r>
          </a:p>
          <a:p>
            <a:pPr lvl="1"/>
            <a:r>
              <a:rPr lang="en-US" dirty="0" smtClean="0"/>
              <a:t>You supply the values of the placeholders before executing the statement.</a:t>
            </a:r>
          </a:p>
          <a:p>
            <a:r>
              <a:rPr lang="en-US" dirty="0" smtClean="0"/>
              <a:t>‘</a:t>
            </a:r>
            <a:r>
              <a:rPr lang="en-US" b="1" dirty="0" err="1" smtClean="0"/>
              <a:t>CallableStatement</a:t>
            </a:r>
            <a:r>
              <a:rPr lang="en-US" dirty="0" smtClean="0"/>
              <a:t>’ object: for a stored procedure or function in a database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22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276872"/>
            <a:ext cx="4117999" cy="3863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JDBC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execute a SQL statement using a ‘Statement’ object: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 a connection object.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entury Gothic" pitchFamily="34" charset="0"/>
              </a:rPr>
              <a:t>Connection conn =  … (get a Connection object)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the connection object to create a ‘Statement’ object:</a:t>
            </a:r>
          </a:p>
          <a:p>
            <a:pPr marL="400050" lvl="1" indent="0">
              <a:buNone/>
            </a:pPr>
            <a:r>
              <a:rPr lang="en-US" b="1" dirty="0" smtClean="0">
                <a:latin typeface="Century Gothic" pitchFamily="34" charset="0"/>
              </a:rPr>
              <a:t>Statement </a:t>
            </a:r>
            <a:r>
              <a:rPr lang="en-US" b="1" dirty="0" err="1" smtClean="0">
                <a:latin typeface="Century Gothic" pitchFamily="34" charset="0"/>
              </a:rPr>
              <a:t>stmt</a:t>
            </a:r>
            <a:r>
              <a:rPr lang="en-US" b="1" dirty="0" smtClean="0">
                <a:latin typeface="Century Gothic" pitchFamily="34" charset="0"/>
              </a:rPr>
              <a:t> = </a:t>
            </a:r>
            <a:r>
              <a:rPr lang="en-US" b="1" dirty="0" err="1" smtClean="0">
                <a:latin typeface="Century Gothic" pitchFamily="34" charset="0"/>
              </a:rPr>
              <a:t>conn.createStatement</a:t>
            </a:r>
            <a:r>
              <a:rPr lang="en-US" b="1" dirty="0" smtClean="0">
                <a:latin typeface="Century Gothic" pitchFamily="34" charset="0"/>
              </a:rPr>
              <a:t>();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15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JDBC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Set up your SQL in a string:</a:t>
            </a:r>
          </a:p>
          <a:p>
            <a:pPr marL="400050" lvl="1" indent="0">
              <a:buNone/>
            </a:pPr>
            <a:r>
              <a:rPr lang="en-US" sz="2000" b="1" dirty="0" smtClean="0">
                <a:latin typeface="Century Gothic" pitchFamily="34" charset="0"/>
              </a:rPr>
              <a:t>String </a:t>
            </a:r>
            <a:r>
              <a:rPr lang="en-US" sz="2000" b="1" dirty="0" err="1" smtClean="0">
                <a:latin typeface="Century Gothic" pitchFamily="34" charset="0"/>
              </a:rPr>
              <a:t>sql</a:t>
            </a:r>
            <a:r>
              <a:rPr lang="en-US" sz="2000" b="1" dirty="0" smtClean="0">
                <a:latin typeface="Century Gothic" pitchFamily="34" charset="0"/>
              </a:rPr>
              <a:t> = “update person set income=income*1.1”;</a:t>
            </a:r>
          </a:p>
          <a:p>
            <a:pPr marL="0" indent="0">
              <a:buNone/>
            </a:pPr>
            <a:r>
              <a:rPr lang="en-US" dirty="0" smtClean="0"/>
              <a:t>4. Execute the statement by calling one of the ‘execute’ methods of the ‘Statement’ object:</a:t>
            </a:r>
          </a:p>
          <a:p>
            <a:pPr marL="400050" lvl="1" indent="0">
              <a:buNone/>
            </a:pPr>
            <a:r>
              <a:rPr lang="en-US" sz="2400" b="1" dirty="0" err="1">
                <a:latin typeface="Century Gothic" pitchFamily="34" charset="0"/>
              </a:rPr>
              <a:t>i</a:t>
            </a:r>
            <a:r>
              <a:rPr lang="en-US" sz="2400" b="1" dirty="0" err="1" smtClean="0">
                <a:latin typeface="Century Gothic" pitchFamily="34" charset="0"/>
              </a:rPr>
              <a:t>nt</a:t>
            </a:r>
            <a:r>
              <a:rPr lang="en-US" sz="2400" b="1" dirty="0" smtClean="0">
                <a:latin typeface="Century Gothic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</a:rPr>
              <a:t>rowsUpdated</a:t>
            </a:r>
            <a:r>
              <a:rPr lang="en-US" sz="2400" b="1" dirty="0" smtClean="0">
                <a:latin typeface="Century Gothic" pitchFamily="34" charset="0"/>
              </a:rPr>
              <a:t> = </a:t>
            </a:r>
            <a:r>
              <a:rPr lang="en-US" sz="2400" b="1" dirty="0" err="1" smtClean="0">
                <a:latin typeface="Century Gothic" pitchFamily="34" charset="0"/>
              </a:rPr>
              <a:t>stmt.executeUpdate</a:t>
            </a:r>
            <a:r>
              <a:rPr lang="en-US" sz="2400" b="1" dirty="0" smtClean="0">
                <a:latin typeface="Century Gothic" pitchFamily="34" charset="0"/>
              </a:rPr>
              <a:t>(</a:t>
            </a:r>
            <a:r>
              <a:rPr lang="en-US" sz="2400" b="1" dirty="0" err="1" smtClean="0">
                <a:latin typeface="Century Gothic" pitchFamily="34" charset="0"/>
              </a:rPr>
              <a:t>sql</a:t>
            </a:r>
            <a:r>
              <a:rPr lang="en-US" sz="2400" b="1" dirty="0" smtClean="0">
                <a:latin typeface="Century Gothic" pitchFamily="34" charset="0"/>
              </a:rPr>
              <a:t>);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dirty="0" smtClean="0"/>
              <a:t>Close the ‘Statement’ object to release resources:</a:t>
            </a:r>
          </a:p>
          <a:p>
            <a:pPr marL="400050" lvl="1" indent="0">
              <a:buNone/>
            </a:pPr>
            <a:r>
              <a:rPr lang="en-US" sz="2400" b="1" dirty="0" err="1">
                <a:latin typeface="Century Gothic" pitchFamily="34" charset="0"/>
              </a:rPr>
              <a:t>s</a:t>
            </a:r>
            <a:r>
              <a:rPr lang="en-US" sz="2400" b="1" dirty="0" err="1" smtClean="0">
                <a:latin typeface="Century Gothic" pitchFamily="34" charset="0"/>
              </a:rPr>
              <a:t>tmt.close</a:t>
            </a:r>
            <a:r>
              <a:rPr lang="en-US" sz="2400" b="1" dirty="0" smtClean="0">
                <a:latin typeface="Century Gothic" pitchFamily="34" charset="0"/>
              </a:rPr>
              <a:t>();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dirty="0" smtClean="0"/>
              <a:t>Commit the transaction to the database</a:t>
            </a:r>
            <a:r>
              <a:rPr lang="en-US" b="1" dirty="0" smtClean="0"/>
              <a:t>:</a:t>
            </a:r>
          </a:p>
          <a:p>
            <a:pPr marL="400050" lvl="1" indent="0">
              <a:buNone/>
            </a:pPr>
            <a:r>
              <a:rPr lang="en-US" sz="2400" b="1" dirty="0" err="1">
                <a:latin typeface="Century Gothic" pitchFamily="34" charset="0"/>
              </a:rPr>
              <a:t>c</a:t>
            </a:r>
            <a:r>
              <a:rPr lang="en-US" sz="2400" b="1" dirty="0" err="1" smtClean="0">
                <a:latin typeface="Century Gothic" pitchFamily="34" charset="0"/>
              </a:rPr>
              <a:t>onn.commit</a:t>
            </a:r>
            <a:r>
              <a:rPr lang="en-US" sz="2400" b="1" dirty="0" smtClean="0">
                <a:latin typeface="Century Gothic" pitchFamily="34" charset="0"/>
              </a:rPr>
              <a:t>();</a:t>
            </a:r>
            <a:endParaRPr lang="en-US" sz="2400" b="1" dirty="0">
              <a:latin typeface="Century Gothic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14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‘Statement’ interface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‘</a:t>
            </a:r>
            <a:r>
              <a:rPr lang="en-US" b="1" dirty="0" smtClean="0"/>
              <a:t>execute()</a:t>
            </a:r>
            <a:r>
              <a:rPr lang="en-US" dirty="0" smtClean="0"/>
              <a:t>’ method </a:t>
            </a:r>
          </a:p>
          <a:p>
            <a:pPr lvl="1"/>
            <a:r>
              <a:rPr lang="en-US" dirty="0" smtClean="0"/>
              <a:t>is used to execute a SQL statement which does not return a value, </a:t>
            </a:r>
          </a:p>
          <a:p>
            <a:pPr lvl="1"/>
            <a:r>
              <a:rPr lang="en-US" dirty="0" smtClean="0"/>
              <a:t>such as ‘CREATE TABLE’.</a:t>
            </a:r>
          </a:p>
          <a:p>
            <a:r>
              <a:rPr lang="en-US" dirty="0" smtClean="0"/>
              <a:t>‘</a:t>
            </a:r>
            <a:r>
              <a:rPr lang="en-US" b="1" dirty="0" err="1" smtClean="0"/>
              <a:t>executeUpdate</a:t>
            </a:r>
            <a:r>
              <a:rPr lang="en-US" b="1" dirty="0" smtClean="0"/>
              <a:t>()</a:t>
            </a:r>
            <a:r>
              <a:rPr lang="en-US" dirty="0" smtClean="0"/>
              <a:t>’ method </a:t>
            </a:r>
          </a:p>
          <a:p>
            <a:pPr lvl="1"/>
            <a:r>
              <a:rPr lang="en-US" dirty="0" smtClean="0"/>
              <a:t>is used for SQL that updates a database, </a:t>
            </a:r>
          </a:p>
          <a:p>
            <a:pPr lvl="1"/>
            <a:r>
              <a:rPr lang="en-US" dirty="0" smtClean="0"/>
              <a:t>as in ‘INSERT’, ‘UPDATE’ and ‘DELETE’ SQL statements. </a:t>
            </a:r>
          </a:p>
          <a:p>
            <a:pPr lvl="1"/>
            <a:r>
              <a:rPr lang="en-US" dirty="0" smtClean="0"/>
              <a:t>It returns the number of rows affected.</a:t>
            </a:r>
          </a:p>
          <a:p>
            <a:r>
              <a:rPr lang="en-US" dirty="0" smtClean="0"/>
              <a:t>‘</a:t>
            </a:r>
            <a:r>
              <a:rPr lang="en-US" b="1" dirty="0" err="1" smtClean="0"/>
              <a:t>executeQuery</a:t>
            </a:r>
            <a:r>
              <a:rPr lang="en-US" b="1" dirty="0" smtClean="0"/>
              <a:t>()</a:t>
            </a:r>
            <a:r>
              <a:rPr lang="en-US" dirty="0" smtClean="0"/>
              <a:t>’ </a:t>
            </a:r>
          </a:p>
          <a:p>
            <a:pPr lvl="1"/>
            <a:r>
              <a:rPr lang="en-US" dirty="0" smtClean="0"/>
              <a:t>is used for SQL that produces a </a:t>
            </a:r>
            <a:r>
              <a:rPr lang="en-US" dirty="0" err="1" smtClean="0"/>
              <a:t>resultset</a:t>
            </a:r>
            <a:r>
              <a:rPr lang="en-US" dirty="0" smtClean="0"/>
              <a:t>, </a:t>
            </a:r>
          </a:p>
          <a:p>
            <a:pPr lvl="1"/>
            <a:r>
              <a:rPr lang="en-US" dirty="0" smtClean="0"/>
              <a:t>as in ‘SELECT’ SQL statements.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4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JDBC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‘</a:t>
            </a:r>
            <a:r>
              <a:rPr lang="en-US" b="1" dirty="0" smtClean="0"/>
              <a:t>auto-commit</a:t>
            </a:r>
            <a:r>
              <a:rPr lang="en-US" dirty="0" smtClean="0"/>
              <a:t>’ property for the ‘</a:t>
            </a:r>
            <a:r>
              <a:rPr lang="en-US" b="1" dirty="0" smtClean="0"/>
              <a:t>Connection</a:t>
            </a:r>
            <a:r>
              <a:rPr lang="en-US" dirty="0" smtClean="0"/>
              <a:t>’ object </a:t>
            </a:r>
          </a:p>
          <a:p>
            <a:pPr lvl="1"/>
            <a:r>
              <a:rPr lang="en-US" dirty="0" smtClean="0"/>
              <a:t>is set to ‘true’ by default. </a:t>
            </a:r>
          </a:p>
          <a:p>
            <a:r>
              <a:rPr lang="en-US" dirty="0" smtClean="0"/>
              <a:t>If a ‘</a:t>
            </a:r>
            <a:r>
              <a:rPr lang="en-US" b="1" dirty="0" smtClean="0"/>
              <a:t>Connection</a:t>
            </a:r>
            <a:r>
              <a:rPr lang="en-US" dirty="0" smtClean="0"/>
              <a:t>’ is not in auto-commit mode, you must call the ‘</a:t>
            </a:r>
            <a:r>
              <a:rPr lang="en-US" b="1" dirty="0" smtClean="0"/>
              <a:t>commit()</a:t>
            </a:r>
            <a:r>
              <a:rPr lang="en-US" dirty="0" smtClean="0"/>
              <a:t>’ or ‘</a:t>
            </a:r>
            <a:r>
              <a:rPr lang="en-US" b="1" dirty="0" smtClean="0"/>
              <a:t>rollback()</a:t>
            </a:r>
            <a:r>
              <a:rPr lang="en-US" dirty="0" smtClean="0"/>
              <a:t>’ method of the ‘</a:t>
            </a:r>
            <a:r>
              <a:rPr lang="en-US" b="1" dirty="0" smtClean="0"/>
              <a:t>Connection</a:t>
            </a:r>
            <a:r>
              <a:rPr lang="en-US" dirty="0" smtClean="0"/>
              <a:t>’ object to commit or rollback the transaction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36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JDBC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1" dirty="0">
                <a:latin typeface="Century Gothic" pitchFamily="34" charset="0"/>
              </a:rPr>
              <a:t>t</a:t>
            </a:r>
            <a:r>
              <a:rPr lang="en-US" sz="2000" b="1" dirty="0" smtClean="0">
                <a:latin typeface="Century Gothic" pitchFamily="34" charset="0"/>
              </a:rPr>
              <a:t>ry {</a:t>
            </a:r>
          </a:p>
          <a:p>
            <a:r>
              <a:rPr lang="en-US" sz="2000" b="1" dirty="0" smtClean="0">
                <a:latin typeface="Century Gothic" pitchFamily="34" charset="0"/>
              </a:rPr>
              <a:t>Connection conn =   get the connection…</a:t>
            </a:r>
          </a:p>
          <a:p>
            <a:r>
              <a:rPr lang="en-US" sz="2000" b="1" dirty="0" err="1">
                <a:latin typeface="Century Gothic" pitchFamily="34" charset="0"/>
              </a:rPr>
              <a:t>c</a:t>
            </a:r>
            <a:r>
              <a:rPr lang="en-US" sz="2000" b="1" dirty="0" err="1" smtClean="0">
                <a:latin typeface="Century Gothic" pitchFamily="34" charset="0"/>
              </a:rPr>
              <a:t>onn.setAutoCommit</a:t>
            </a:r>
            <a:r>
              <a:rPr lang="en-US" sz="2000" b="1" dirty="0" smtClean="0">
                <a:latin typeface="Century Gothic" pitchFamily="34" charset="0"/>
              </a:rPr>
              <a:t>(false);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000" b="1" dirty="0">
                <a:latin typeface="Century Gothic" pitchFamily="34" charset="0"/>
              </a:rPr>
              <a:t>Statement </a:t>
            </a:r>
            <a:r>
              <a:rPr lang="en-US" sz="2000" b="1" dirty="0" err="1">
                <a:latin typeface="Century Gothic" pitchFamily="34" charset="0"/>
              </a:rPr>
              <a:t>stmt</a:t>
            </a:r>
            <a:r>
              <a:rPr lang="en-US" sz="2000" b="1" dirty="0">
                <a:latin typeface="Century Gothic" pitchFamily="34" charset="0"/>
              </a:rPr>
              <a:t> = </a:t>
            </a:r>
            <a:r>
              <a:rPr lang="en-US" sz="2000" b="1" dirty="0" err="1">
                <a:latin typeface="Century Gothic" pitchFamily="34" charset="0"/>
              </a:rPr>
              <a:t>conn.createStatement</a:t>
            </a:r>
            <a:r>
              <a:rPr lang="en-US" sz="2000" b="1" dirty="0">
                <a:latin typeface="Century Gothic" pitchFamily="34" charset="0"/>
              </a:rPr>
              <a:t>();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000" b="1" dirty="0">
                <a:latin typeface="Century Gothic" pitchFamily="34" charset="0"/>
              </a:rPr>
              <a:t>String </a:t>
            </a:r>
            <a:r>
              <a:rPr lang="en-US" sz="2000" b="1" dirty="0" err="1">
                <a:latin typeface="Century Gothic" pitchFamily="34" charset="0"/>
              </a:rPr>
              <a:t>sql</a:t>
            </a:r>
            <a:r>
              <a:rPr lang="en-US" sz="2000" b="1" dirty="0">
                <a:latin typeface="Century Gothic" pitchFamily="34" charset="0"/>
              </a:rPr>
              <a:t> = “update person set income=income*1.1”;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000" b="1" dirty="0" err="1">
                <a:latin typeface="Century Gothic" pitchFamily="34" charset="0"/>
              </a:rPr>
              <a:t>int</a:t>
            </a:r>
            <a:r>
              <a:rPr lang="en-US" sz="2000" b="1" dirty="0">
                <a:latin typeface="Century Gothic" pitchFamily="34" charset="0"/>
              </a:rPr>
              <a:t> </a:t>
            </a:r>
            <a:r>
              <a:rPr lang="en-US" sz="2000" b="1" dirty="0" err="1">
                <a:latin typeface="Century Gothic" pitchFamily="34" charset="0"/>
              </a:rPr>
              <a:t>rowsUpdated</a:t>
            </a:r>
            <a:r>
              <a:rPr lang="en-US" sz="2000" b="1" dirty="0">
                <a:latin typeface="Century Gothic" pitchFamily="34" charset="0"/>
              </a:rPr>
              <a:t> = </a:t>
            </a:r>
            <a:r>
              <a:rPr lang="en-US" sz="2000" b="1" dirty="0" err="1">
                <a:latin typeface="Century Gothic" pitchFamily="34" charset="0"/>
              </a:rPr>
              <a:t>stmt.executeUpdate</a:t>
            </a:r>
            <a:r>
              <a:rPr lang="en-US" sz="2000" b="1" dirty="0">
                <a:latin typeface="Century Gothic" pitchFamily="34" charset="0"/>
              </a:rPr>
              <a:t>(</a:t>
            </a:r>
            <a:r>
              <a:rPr lang="en-US" sz="2000" b="1" dirty="0" err="1">
                <a:latin typeface="Century Gothic" pitchFamily="34" charset="0"/>
              </a:rPr>
              <a:t>sql</a:t>
            </a:r>
            <a:r>
              <a:rPr lang="en-US" sz="2000" b="1" dirty="0">
                <a:latin typeface="Century Gothic" pitchFamily="34" charset="0"/>
              </a:rPr>
              <a:t>);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000" b="1" dirty="0" err="1">
                <a:latin typeface="Century Gothic" pitchFamily="34" charset="0"/>
              </a:rPr>
              <a:t>stmt.close</a:t>
            </a:r>
            <a:r>
              <a:rPr lang="en-US" sz="2000" b="1" dirty="0">
                <a:latin typeface="Century Gothic" pitchFamily="34" charset="0"/>
              </a:rPr>
              <a:t>();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000" b="1" dirty="0" err="1">
                <a:latin typeface="Century Gothic" pitchFamily="34" charset="0"/>
              </a:rPr>
              <a:t>conn.commit</a:t>
            </a:r>
            <a:r>
              <a:rPr lang="en-US" sz="2000" b="1" dirty="0">
                <a:latin typeface="Century Gothic" pitchFamily="34" charset="0"/>
              </a:rPr>
              <a:t>();</a:t>
            </a:r>
          </a:p>
          <a:p>
            <a:r>
              <a:rPr lang="en-US" sz="2000" b="1" dirty="0" err="1">
                <a:latin typeface="Century Gothic" pitchFamily="34" charset="0"/>
              </a:rPr>
              <a:t>c</a:t>
            </a:r>
            <a:r>
              <a:rPr lang="en-US" sz="2000" b="1" dirty="0" err="1" smtClean="0">
                <a:latin typeface="Century Gothic" pitchFamily="34" charset="0"/>
              </a:rPr>
              <a:t>onn.close</a:t>
            </a:r>
            <a:r>
              <a:rPr lang="en-US" sz="2000" b="1" dirty="0" smtClean="0">
                <a:latin typeface="Century Gothic" pitchFamily="34" charset="0"/>
              </a:rPr>
              <a:t>();</a:t>
            </a:r>
          </a:p>
          <a:p>
            <a:r>
              <a:rPr lang="en-US" sz="2000" b="1" dirty="0" smtClean="0">
                <a:latin typeface="Century Gothic" pitchFamily="34" charset="0"/>
              </a:rPr>
              <a:t>}</a:t>
            </a:r>
          </a:p>
          <a:p>
            <a:r>
              <a:rPr lang="en-US" sz="2000" b="1" dirty="0">
                <a:latin typeface="Century Gothic" pitchFamily="34" charset="0"/>
              </a:rPr>
              <a:t>c</a:t>
            </a:r>
            <a:r>
              <a:rPr lang="en-US" sz="2000" b="1" dirty="0" smtClean="0">
                <a:latin typeface="Century Gothic" pitchFamily="34" charset="0"/>
              </a:rPr>
              <a:t>atch (</a:t>
            </a:r>
            <a:r>
              <a:rPr lang="en-US" sz="2000" b="1" dirty="0" err="1" smtClean="0">
                <a:latin typeface="Century Gothic" pitchFamily="34" charset="0"/>
              </a:rPr>
              <a:t>SQLException</a:t>
            </a:r>
            <a:r>
              <a:rPr lang="en-US" sz="2000" b="1" dirty="0">
                <a:latin typeface="Century Gothic" pitchFamily="34" charset="0"/>
              </a:rPr>
              <a:t> </a:t>
            </a:r>
            <a:r>
              <a:rPr lang="en-US" sz="2000" b="1" dirty="0" smtClean="0">
                <a:latin typeface="Century Gothic" pitchFamily="34" charset="0"/>
              </a:rPr>
              <a:t>e)</a:t>
            </a:r>
          </a:p>
          <a:p>
            <a:r>
              <a:rPr lang="en-US" sz="2000" b="1" dirty="0" smtClean="0">
                <a:latin typeface="Century Gothic" pitchFamily="34" charset="0"/>
              </a:rPr>
              <a:t>{ </a:t>
            </a:r>
            <a:r>
              <a:rPr lang="en-US" sz="2000" b="1" dirty="0" err="1">
                <a:latin typeface="Century Gothic" pitchFamily="34" charset="0"/>
              </a:rPr>
              <a:t>c</a:t>
            </a:r>
            <a:r>
              <a:rPr lang="en-US" sz="2000" b="1" dirty="0" err="1" smtClean="0">
                <a:latin typeface="Century Gothic" pitchFamily="34" charset="0"/>
              </a:rPr>
              <a:t>onn.rollback</a:t>
            </a:r>
            <a:r>
              <a:rPr lang="en-US" sz="2000" b="1" dirty="0" smtClean="0">
                <a:latin typeface="Century Gothic" pitchFamily="34" charset="0"/>
              </a:rPr>
              <a:t>(); </a:t>
            </a:r>
            <a:r>
              <a:rPr lang="en-US" sz="2000" b="1" dirty="0" err="1">
                <a:latin typeface="Century Gothic" pitchFamily="34" charset="0"/>
              </a:rPr>
              <a:t>e</a:t>
            </a:r>
            <a:r>
              <a:rPr lang="en-US" sz="2000" b="1" dirty="0" err="1" smtClean="0">
                <a:latin typeface="Century Gothic" pitchFamily="34" charset="0"/>
              </a:rPr>
              <a:t>.printStackTrack</a:t>
            </a:r>
            <a:r>
              <a:rPr lang="en-US" sz="2000" b="1" dirty="0" smtClean="0">
                <a:latin typeface="Century Gothic" pitchFamily="34" charset="0"/>
              </a:rPr>
              <a:t>(); </a:t>
            </a:r>
            <a:r>
              <a:rPr lang="en-US" sz="2000" b="1" dirty="0" err="1" smtClean="0">
                <a:latin typeface="Century Gothic" pitchFamily="34" charset="0"/>
              </a:rPr>
              <a:t>conn.close</a:t>
            </a:r>
            <a:r>
              <a:rPr lang="en-US" sz="2000" b="1" smtClean="0">
                <a:latin typeface="Century Gothic" pitchFamily="34" charset="0"/>
              </a:rPr>
              <a:t>();}</a:t>
            </a:r>
            <a:endParaRPr lang="en-US" sz="2000" b="1" dirty="0">
              <a:latin typeface="Century Gothic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61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PreparedStatements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entury Gothic" pitchFamily="34" charset="0"/>
              </a:rPr>
              <a:t>String </a:t>
            </a:r>
            <a:r>
              <a:rPr lang="en-US" sz="2400" b="1" dirty="0" err="1" smtClean="0">
                <a:latin typeface="Century Gothic" pitchFamily="34" charset="0"/>
              </a:rPr>
              <a:t>sql</a:t>
            </a:r>
            <a:r>
              <a:rPr lang="en-US" sz="2400" b="1" dirty="0" smtClean="0">
                <a:latin typeface="Century Gothic" pitchFamily="34" charset="0"/>
              </a:rPr>
              <a:t> = “insert into person” +</a:t>
            </a:r>
          </a:p>
          <a:p>
            <a:pPr marL="0" indent="0">
              <a:buNone/>
            </a:pPr>
            <a:r>
              <a:rPr lang="en-US" sz="2400" b="1" dirty="0" smtClean="0">
                <a:latin typeface="Century Gothic" pitchFamily="34" charset="0"/>
              </a:rPr>
              <a:t>          “</a:t>
            </a:r>
            <a:r>
              <a:rPr lang="en-US" sz="2400" b="1" dirty="0" err="1" smtClean="0">
                <a:latin typeface="Century Gothic" pitchFamily="34" charset="0"/>
              </a:rPr>
              <a:t>person_id,first_name,last_name,gender</a:t>
            </a:r>
            <a:r>
              <a:rPr lang="en-US" sz="2400" b="1" dirty="0" smtClean="0">
                <a:latin typeface="Century Gothic" pitchFamily="34" charset="0"/>
              </a:rPr>
              <a:t>,”+</a:t>
            </a:r>
          </a:p>
          <a:p>
            <a:pPr marL="0" indent="0">
              <a:buNone/>
            </a:pPr>
            <a:r>
              <a:rPr lang="en-US" sz="2400" b="1" dirty="0" smtClean="0">
                <a:latin typeface="Century Gothic" pitchFamily="34" charset="0"/>
              </a:rPr>
              <a:t>          ”values (?,?,?,?,?,?)”;</a:t>
            </a:r>
          </a:p>
          <a:p>
            <a:pPr marL="0" indent="0">
              <a:buNone/>
            </a:pPr>
            <a:endParaRPr lang="en-US" sz="2200" b="1" dirty="0" smtClean="0">
              <a:latin typeface="Century Gothic" pitchFamily="34" charset="0"/>
            </a:endParaRPr>
          </a:p>
          <a:p>
            <a:pPr marL="0" indent="0">
              <a:buNone/>
            </a:pPr>
            <a:r>
              <a:rPr lang="en-US" sz="2200" b="1" dirty="0" err="1" smtClean="0">
                <a:latin typeface="Century Gothic" pitchFamily="34" charset="0"/>
              </a:rPr>
              <a:t>PreparedStatement</a:t>
            </a:r>
            <a:r>
              <a:rPr lang="en-US" sz="2200" b="1" dirty="0" smtClean="0">
                <a:latin typeface="Century Gothic" pitchFamily="34" charset="0"/>
              </a:rPr>
              <a:t> </a:t>
            </a:r>
            <a:r>
              <a:rPr lang="en-US" sz="2200" b="1" dirty="0" err="1" smtClean="0">
                <a:latin typeface="Century Gothic" pitchFamily="34" charset="0"/>
              </a:rPr>
              <a:t>pstmt</a:t>
            </a:r>
            <a:r>
              <a:rPr lang="en-US" sz="2200" b="1" dirty="0" smtClean="0">
                <a:latin typeface="Century Gothic" pitchFamily="34" charset="0"/>
              </a:rPr>
              <a:t> = </a:t>
            </a:r>
            <a:r>
              <a:rPr lang="en-US" sz="2200" b="1" dirty="0" err="1" smtClean="0">
                <a:latin typeface="Century Gothic" pitchFamily="34" charset="0"/>
              </a:rPr>
              <a:t>conn.preparedStatement</a:t>
            </a:r>
            <a:r>
              <a:rPr lang="en-US" sz="2200" b="1" dirty="0" smtClean="0">
                <a:latin typeface="Century Gothic" pitchFamily="34" charset="0"/>
              </a:rPr>
              <a:t>(</a:t>
            </a:r>
            <a:r>
              <a:rPr lang="en-US" sz="2200" b="1" dirty="0" err="1" smtClean="0">
                <a:latin typeface="Century Gothic" pitchFamily="34" charset="0"/>
              </a:rPr>
              <a:t>sql</a:t>
            </a:r>
            <a:r>
              <a:rPr lang="en-US" sz="2200" b="1" dirty="0" smtClean="0">
                <a:latin typeface="Century Gothic" pitchFamily="34" charset="0"/>
              </a:rPr>
              <a:t>);</a:t>
            </a:r>
          </a:p>
          <a:p>
            <a:pPr marL="0" indent="0">
              <a:buNone/>
            </a:pPr>
            <a:r>
              <a:rPr lang="en-US" sz="2200" b="1" dirty="0" err="1">
                <a:latin typeface="Century Gothic" pitchFamily="34" charset="0"/>
              </a:rPr>
              <a:t>p</a:t>
            </a:r>
            <a:r>
              <a:rPr lang="en-US" sz="2200" b="1" dirty="0" err="1" smtClean="0">
                <a:latin typeface="Century Gothic" pitchFamily="34" charset="0"/>
              </a:rPr>
              <a:t>stmt.setInt</a:t>
            </a:r>
            <a:r>
              <a:rPr lang="en-US" sz="2200" b="1" dirty="0" smtClean="0">
                <a:latin typeface="Century Gothic" pitchFamily="34" charset="0"/>
              </a:rPr>
              <a:t>(1,801);</a:t>
            </a:r>
            <a:endParaRPr lang="en-US" sz="2200" b="1" dirty="0">
              <a:latin typeface="Century Gothic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5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Prepared </a:t>
            </a:r>
            <a:r>
              <a:rPr lang="en-US" dirty="0" smtClean="0"/>
              <a:t>Statements,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entury Gothic" pitchFamily="34" charset="0"/>
              </a:rPr>
              <a:t>String </a:t>
            </a:r>
            <a:r>
              <a:rPr lang="en-US" sz="2400" b="1" dirty="0" err="1">
                <a:latin typeface="Century Gothic" pitchFamily="34" charset="0"/>
              </a:rPr>
              <a:t>sql</a:t>
            </a:r>
            <a:r>
              <a:rPr lang="en-US" sz="2400" b="1" dirty="0">
                <a:latin typeface="Century Gothic" pitchFamily="34" charset="0"/>
              </a:rPr>
              <a:t> = “insert into person” +</a:t>
            </a:r>
          </a:p>
          <a:p>
            <a:pPr marL="0" indent="0">
              <a:buNone/>
            </a:pPr>
            <a:r>
              <a:rPr lang="en-US" sz="2400" b="1" dirty="0">
                <a:latin typeface="Century Gothic" pitchFamily="34" charset="0"/>
              </a:rPr>
              <a:t>          “</a:t>
            </a:r>
            <a:r>
              <a:rPr lang="en-US" sz="2400" b="1" dirty="0" err="1">
                <a:latin typeface="Century Gothic" pitchFamily="34" charset="0"/>
              </a:rPr>
              <a:t>person_id,first_name,last_name,gender</a:t>
            </a:r>
            <a:r>
              <a:rPr lang="en-US" sz="2400" b="1" dirty="0">
                <a:latin typeface="Century Gothic" pitchFamily="34" charset="0"/>
              </a:rPr>
              <a:t>,”+</a:t>
            </a:r>
          </a:p>
          <a:p>
            <a:pPr marL="0" indent="0">
              <a:buNone/>
            </a:pPr>
            <a:r>
              <a:rPr lang="en-US" sz="2400" b="1" dirty="0">
                <a:latin typeface="Century Gothic" pitchFamily="34" charset="0"/>
              </a:rPr>
              <a:t>          ”values (?,?,?,?,?,?)”;</a:t>
            </a:r>
          </a:p>
          <a:p>
            <a:pPr marL="0" indent="0">
              <a:buNone/>
            </a:pPr>
            <a:r>
              <a:rPr lang="en-US" sz="2400" b="1" dirty="0" smtClean="0">
                <a:latin typeface="Century Gothic" pitchFamily="34" charset="0"/>
              </a:rPr>
              <a:t>Connection conn =  get a connection object…;</a:t>
            </a:r>
          </a:p>
          <a:p>
            <a:pPr marL="0" indent="0">
              <a:buNone/>
            </a:pPr>
            <a:r>
              <a:rPr lang="en-US" sz="2400" b="1" dirty="0" smtClean="0">
                <a:latin typeface="Century Gothic" pitchFamily="34" charset="0"/>
              </a:rPr>
              <a:t>Prepared Statement </a:t>
            </a:r>
            <a:r>
              <a:rPr lang="en-US" sz="2400" b="1" dirty="0" err="1" smtClean="0">
                <a:latin typeface="Century Gothic" pitchFamily="34" charset="0"/>
              </a:rPr>
              <a:t>pstmt</a:t>
            </a:r>
            <a:r>
              <a:rPr lang="en-US" sz="2400" b="1" dirty="0" smtClean="0">
                <a:latin typeface="Century Gothic" pitchFamily="34" charset="0"/>
              </a:rPr>
              <a:t> = </a:t>
            </a:r>
            <a:r>
              <a:rPr lang="en-US" sz="2400" b="1" dirty="0" err="1" smtClean="0">
                <a:latin typeface="Century Gothic" pitchFamily="34" charset="0"/>
              </a:rPr>
              <a:t>conn.prepareStatement</a:t>
            </a:r>
            <a:r>
              <a:rPr lang="en-US" sz="2400" b="1" dirty="0" smtClean="0">
                <a:latin typeface="Century Gothic" pitchFamily="34" charset="0"/>
              </a:rPr>
              <a:t>(</a:t>
            </a:r>
            <a:r>
              <a:rPr lang="en-US" sz="2400" b="1" dirty="0" err="1" smtClean="0">
                <a:latin typeface="Century Gothic" pitchFamily="34" charset="0"/>
              </a:rPr>
              <a:t>sql</a:t>
            </a:r>
            <a:r>
              <a:rPr lang="en-US" sz="2400" b="1" dirty="0" smtClean="0">
                <a:latin typeface="Century Gothic" pitchFamily="34" charset="0"/>
              </a:rPr>
              <a:t>);</a:t>
            </a:r>
          </a:p>
          <a:p>
            <a:pPr marL="0" indent="0">
              <a:buNone/>
            </a:pPr>
            <a:r>
              <a:rPr lang="en-US" sz="2400" b="1" dirty="0" err="1">
                <a:latin typeface="Century Gothic" pitchFamily="34" charset="0"/>
              </a:rPr>
              <a:t>p</a:t>
            </a:r>
            <a:r>
              <a:rPr lang="en-US" sz="2400" b="1" dirty="0" err="1" smtClean="0">
                <a:latin typeface="Century Gothic" pitchFamily="34" charset="0"/>
              </a:rPr>
              <a:t>stmt.setInt</a:t>
            </a:r>
            <a:r>
              <a:rPr lang="en-US" sz="2400" b="1" dirty="0" smtClean="0">
                <a:latin typeface="Century Gothic" pitchFamily="34" charset="0"/>
              </a:rPr>
              <a:t>(1,801);</a:t>
            </a:r>
          </a:p>
          <a:p>
            <a:pPr marL="0" indent="0">
              <a:buNone/>
            </a:pPr>
            <a:r>
              <a:rPr lang="en-US" sz="2400" b="1" dirty="0" err="1">
                <a:latin typeface="Century Gothic" pitchFamily="34" charset="0"/>
              </a:rPr>
              <a:t>p</a:t>
            </a:r>
            <a:r>
              <a:rPr lang="en-US" sz="2400" b="1" dirty="0" err="1" smtClean="0">
                <a:latin typeface="Century Gothic" pitchFamily="34" charset="0"/>
              </a:rPr>
              <a:t>stmt.setString</a:t>
            </a:r>
            <a:r>
              <a:rPr lang="en-US" sz="2400" b="1" dirty="0" smtClean="0">
                <a:latin typeface="Century Gothic" pitchFamily="34" charset="0"/>
              </a:rPr>
              <a:t>(2,”Tom”);</a:t>
            </a:r>
          </a:p>
          <a:p>
            <a:pPr marL="0" indent="0">
              <a:buNone/>
            </a:pPr>
            <a:r>
              <a:rPr lang="en-US" sz="2400" b="1" dirty="0" err="1">
                <a:latin typeface="Century Gothic" pitchFamily="34" charset="0"/>
              </a:rPr>
              <a:t>p</a:t>
            </a:r>
            <a:r>
              <a:rPr lang="en-US" sz="2400" b="1" dirty="0" err="1" smtClean="0">
                <a:latin typeface="Century Gothic" pitchFamily="34" charset="0"/>
              </a:rPr>
              <a:t>stmt.setString</a:t>
            </a:r>
            <a:r>
              <a:rPr lang="en-US" sz="2400" b="1" dirty="0" smtClean="0">
                <a:latin typeface="Century Gothic" pitchFamily="34" charset="0"/>
              </a:rPr>
              <a:t>(3,”Baker”);</a:t>
            </a:r>
          </a:p>
          <a:p>
            <a:pPr marL="0" indent="0">
              <a:buNone/>
            </a:pPr>
            <a:r>
              <a:rPr lang="en-US" sz="2400" b="1" dirty="0" err="1">
                <a:latin typeface="Century Gothic" pitchFamily="34" charset="0"/>
              </a:rPr>
              <a:t>p</a:t>
            </a:r>
            <a:r>
              <a:rPr lang="en-US" sz="2400" b="1" dirty="0" err="1" smtClean="0">
                <a:latin typeface="Century Gothic" pitchFamily="34" charset="0"/>
              </a:rPr>
              <a:t>stmt.setString</a:t>
            </a:r>
            <a:r>
              <a:rPr lang="en-US" sz="2400" b="1" dirty="0" smtClean="0">
                <a:latin typeface="Century Gothic" pitchFamily="34" charset="0"/>
              </a:rPr>
              <a:t>(4,”M”);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entury Gothic" pitchFamily="34" charset="0"/>
              </a:rPr>
              <a:t>java.sql.Date</a:t>
            </a:r>
            <a:r>
              <a:rPr lang="en-US" sz="2400" b="1" dirty="0" smtClean="0">
                <a:latin typeface="Century Gothic" pitchFamily="34" charset="0"/>
              </a:rPr>
              <a:t> dob = </a:t>
            </a:r>
            <a:r>
              <a:rPr lang="en-US" sz="2400" b="1" dirty="0" err="1" smtClean="0">
                <a:latin typeface="Century Gothic" pitchFamily="34" charset="0"/>
              </a:rPr>
              <a:t>java.sql.Date.valueOf</a:t>
            </a:r>
            <a:r>
              <a:rPr lang="en-US" sz="2400" b="1" dirty="0" smtClean="0">
                <a:latin typeface="Century Gothic" pitchFamily="34" charset="0"/>
              </a:rPr>
              <a:t>(“1970-01-25”);</a:t>
            </a:r>
          </a:p>
          <a:p>
            <a:pPr marL="0" indent="0">
              <a:buNone/>
            </a:pPr>
            <a:r>
              <a:rPr lang="en-US" sz="2400" b="1" dirty="0" err="1">
                <a:latin typeface="Century Gothic" pitchFamily="34" charset="0"/>
              </a:rPr>
              <a:t>p</a:t>
            </a:r>
            <a:r>
              <a:rPr lang="en-US" sz="2400" b="1" dirty="0" err="1" smtClean="0">
                <a:latin typeface="Century Gothic" pitchFamily="34" charset="0"/>
              </a:rPr>
              <a:t>stmt.setDate</a:t>
            </a:r>
            <a:r>
              <a:rPr lang="en-US" sz="2400" b="1" dirty="0" smtClean="0">
                <a:latin typeface="Century Gothic" pitchFamily="34" charset="0"/>
              </a:rPr>
              <a:t>(5,dob);</a:t>
            </a:r>
          </a:p>
          <a:p>
            <a:pPr marL="0" indent="0">
              <a:buNone/>
            </a:pPr>
            <a:r>
              <a:rPr lang="en-US" sz="2400" b="1" dirty="0" err="1">
                <a:latin typeface="Century Gothic" pitchFamily="34" charset="0"/>
              </a:rPr>
              <a:t>p</a:t>
            </a:r>
            <a:r>
              <a:rPr lang="en-US" sz="2400" b="1" dirty="0" err="1" smtClean="0">
                <a:latin typeface="Century Gothic" pitchFamily="34" charset="0"/>
              </a:rPr>
              <a:t>stmt.setDouble</a:t>
            </a:r>
            <a:r>
              <a:rPr lang="en-US" sz="2400" b="1" dirty="0" smtClean="0">
                <a:latin typeface="Century Gothic" pitchFamily="34" charset="0"/>
              </a:rPr>
              <a:t>(6,45900);</a:t>
            </a:r>
          </a:p>
          <a:p>
            <a:pPr marL="0" indent="0">
              <a:buNone/>
            </a:pPr>
            <a:r>
              <a:rPr lang="en-US" sz="2400" b="1" dirty="0" err="1">
                <a:latin typeface="Century Gothic" pitchFamily="34" charset="0"/>
              </a:rPr>
              <a:t>p</a:t>
            </a:r>
            <a:r>
              <a:rPr lang="en-US" sz="2400" b="1" dirty="0" err="1" smtClean="0">
                <a:latin typeface="Century Gothic" pitchFamily="34" charset="0"/>
              </a:rPr>
              <a:t>stmt.executeUpdate</a:t>
            </a:r>
            <a:r>
              <a:rPr lang="en-US" sz="2400" b="1" dirty="0" smtClean="0">
                <a:latin typeface="Century Gothic" pitchFamily="34" charset="0"/>
              </a:rPr>
              <a:t>();</a:t>
            </a:r>
            <a:endParaRPr lang="en-US" sz="2400" b="1" dirty="0">
              <a:latin typeface="Century Gothic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4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176464"/>
          </a:xfrm>
        </p:spPr>
        <p:txBody>
          <a:bodyPr>
            <a:normAutofit/>
          </a:bodyPr>
          <a:lstStyle/>
          <a:p>
            <a:r>
              <a:rPr lang="en-US" dirty="0"/>
              <a:t>Copyright ©2014 </a:t>
            </a:r>
            <a:r>
              <a:rPr lang="en-US" dirty="0" smtClean="0">
                <a:hlinkClick r:id="rId2"/>
              </a:rPr>
              <a:t>JAVACUP.IR</a:t>
            </a:r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/>
              <a:t>rights reserved. </a:t>
            </a:r>
            <a:endParaRPr lang="en-US" dirty="0" smtClean="0"/>
          </a:p>
          <a:p>
            <a:r>
              <a:rPr lang="en-US" dirty="0" smtClean="0"/>
              <a:t>Redistribution </a:t>
            </a:r>
            <a:r>
              <a:rPr lang="en-US" dirty="0"/>
              <a:t>of </a:t>
            </a:r>
            <a:r>
              <a:rPr lang="en-US" dirty="0" smtClean="0"/>
              <a:t>JAVACUP contents </a:t>
            </a:r>
            <a:r>
              <a:rPr lang="en-US" dirty="0"/>
              <a:t>is not prohibited if </a:t>
            </a:r>
            <a:r>
              <a:rPr lang="en-US" dirty="0" smtClean="0"/>
              <a:t>JAVACUP is clearly </a:t>
            </a:r>
            <a:r>
              <a:rPr lang="en-US" dirty="0"/>
              <a:t>noted as the source in the used case. </a:t>
            </a:r>
            <a:endParaRPr lang="en-US" dirty="0" smtClean="0"/>
          </a:p>
          <a:p>
            <a:r>
              <a:rPr lang="en-US" dirty="0" smtClean="0"/>
              <a:t>JAVACUP </a:t>
            </a:r>
            <a:r>
              <a:rPr lang="en-US" dirty="0"/>
              <a:t>shall </a:t>
            </a:r>
            <a:r>
              <a:rPr lang="en-US" dirty="0" smtClean="0"/>
              <a:t>not </a:t>
            </a:r>
            <a:r>
              <a:rPr lang="en-US" dirty="0"/>
              <a:t>be liable for any errors </a:t>
            </a:r>
            <a:r>
              <a:rPr lang="en-US" dirty="0" smtClean="0"/>
              <a:t>in </a:t>
            </a:r>
            <a:r>
              <a:rPr lang="en-US" dirty="0"/>
              <a:t>the content, or for any actions taken in reliance thereon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Please send your feedback to </a:t>
            </a:r>
            <a:r>
              <a:rPr lang="en-US" dirty="0" smtClean="0">
                <a:hlinkClick r:id="rId3"/>
              </a:rPr>
              <a:t>info@javacup.ir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14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‘</a:t>
            </a:r>
            <a:r>
              <a:rPr lang="en-US" b="1" dirty="0" smtClean="0"/>
              <a:t>SELECT</a:t>
            </a:r>
            <a:r>
              <a:rPr lang="en-US" dirty="0" smtClean="0"/>
              <a:t>’ </a:t>
            </a:r>
          </a:p>
          <a:p>
            <a:r>
              <a:rPr lang="en-US" dirty="0" smtClean="0"/>
              <a:t>‘</a:t>
            </a:r>
            <a:r>
              <a:rPr lang="en-US" b="1" dirty="0" err="1" smtClean="0"/>
              <a:t>ResultSet</a:t>
            </a:r>
            <a:r>
              <a:rPr lang="en-US" dirty="0" smtClean="0"/>
              <a:t>’.</a:t>
            </a:r>
          </a:p>
          <a:p>
            <a:r>
              <a:rPr lang="en-US" dirty="0" smtClean="0"/>
              <a:t>the data arranged in rows and columns.</a:t>
            </a:r>
          </a:p>
          <a:p>
            <a:r>
              <a:rPr lang="en-US" dirty="0" smtClean="0"/>
              <a:t>The ‘</a:t>
            </a:r>
            <a:r>
              <a:rPr lang="en-US" b="1" dirty="0" smtClean="0"/>
              <a:t>Statement</a:t>
            </a:r>
            <a:r>
              <a:rPr lang="en-US" dirty="0" smtClean="0"/>
              <a:t>’ or ‘</a:t>
            </a:r>
            <a:r>
              <a:rPr lang="en-US" b="1" dirty="0" err="1" smtClean="0"/>
              <a:t>PreparedStatement</a:t>
            </a:r>
            <a:r>
              <a:rPr lang="en-US" dirty="0" smtClean="0"/>
              <a:t>’ or ‘</a:t>
            </a:r>
            <a:r>
              <a:rPr lang="en-US" b="1" dirty="0" err="1" smtClean="0"/>
              <a:t>CallableStatement</a:t>
            </a:r>
            <a:r>
              <a:rPr lang="en-US" dirty="0" smtClean="0"/>
              <a:t>’ object returns the result of a query as a ‘</a:t>
            </a:r>
            <a:r>
              <a:rPr lang="en-US" b="1" dirty="0" err="1" smtClean="0"/>
              <a:t>ResultSet</a:t>
            </a:r>
            <a:r>
              <a:rPr lang="en-US" dirty="0" smtClean="0"/>
              <a:t>’ object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81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JDBC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 get information about the properties of a ‘</a:t>
            </a:r>
            <a:r>
              <a:rPr lang="en-US" dirty="0" err="1" smtClean="0"/>
              <a:t>ResultSet</a:t>
            </a:r>
            <a:r>
              <a:rPr lang="en-US" dirty="0" smtClean="0"/>
              <a:t>’ supported by a JDBC driver by using methods of the ‘</a:t>
            </a:r>
            <a:r>
              <a:rPr lang="en-US" dirty="0" err="1" smtClean="0"/>
              <a:t>DatabaseMetaData</a:t>
            </a:r>
            <a:r>
              <a:rPr lang="en-US" dirty="0" smtClean="0"/>
              <a:t>’ interface.</a:t>
            </a:r>
          </a:p>
          <a:p>
            <a:r>
              <a:rPr lang="en-US" dirty="0" smtClean="0"/>
              <a:t>First we get a ‘</a:t>
            </a:r>
            <a:r>
              <a:rPr lang="en-US" dirty="0" err="1" smtClean="0"/>
              <a:t>DatabaseMetaData</a:t>
            </a:r>
            <a:r>
              <a:rPr lang="en-US" dirty="0" smtClean="0"/>
              <a:t>’ object as follows: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Century Gothic" pitchFamily="34" charset="0"/>
              </a:rPr>
              <a:t>Connection conn =  get a connection….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err="1" smtClean="0">
                <a:latin typeface="Century Gothic" pitchFamily="34" charset="0"/>
              </a:rPr>
              <a:t>DatabaseMetaData</a:t>
            </a:r>
            <a:r>
              <a:rPr lang="en-US" sz="2400" b="1" dirty="0" smtClean="0">
                <a:latin typeface="Century Gothic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</a:rPr>
              <a:t>dmd</a:t>
            </a:r>
            <a:r>
              <a:rPr lang="en-US" sz="2400" b="1" dirty="0" smtClean="0">
                <a:latin typeface="Century Gothic" pitchFamily="34" charset="0"/>
              </a:rPr>
              <a:t> = </a:t>
            </a:r>
            <a:r>
              <a:rPr lang="en-US" sz="2400" b="1" dirty="0" err="1" smtClean="0">
                <a:latin typeface="Century Gothic" pitchFamily="34" charset="0"/>
              </a:rPr>
              <a:t>conn.getMetaData</a:t>
            </a:r>
            <a:r>
              <a:rPr lang="en-US" dirty="0" smtClean="0">
                <a:latin typeface="Century Gothic" pitchFamily="34" charset="0"/>
              </a:rPr>
              <a:t>();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2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JDBC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additional ‘</a:t>
            </a:r>
            <a:r>
              <a:rPr lang="en-US" dirty="0" err="1" smtClean="0"/>
              <a:t>DatabaseMetaData</a:t>
            </a:r>
            <a:r>
              <a:rPr lang="en-US" dirty="0" smtClean="0"/>
              <a:t>’ methods:</a:t>
            </a:r>
          </a:p>
          <a:p>
            <a:pPr marL="0" indent="0">
              <a:buNone/>
            </a:pPr>
            <a:r>
              <a:rPr lang="en-US" sz="2400" b="1" dirty="0" smtClean="0">
                <a:latin typeface="Century Gothic" pitchFamily="34" charset="0"/>
              </a:rPr>
              <a:t>String </a:t>
            </a:r>
            <a:r>
              <a:rPr lang="en-US" sz="2400" b="1" dirty="0" err="1" smtClean="0">
                <a:latin typeface="Century Gothic" pitchFamily="34" charset="0"/>
              </a:rPr>
              <a:t>dbName</a:t>
            </a:r>
            <a:r>
              <a:rPr lang="en-US" sz="2400" b="1" dirty="0" smtClean="0">
                <a:latin typeface="Century Gothic" pitchFamily="34" charset="0"/>
              </a:rPr>
              <a:t> = </a:t>
            </a:r>
            <a:r>
              <a:rPr lang="en-US" sz="2400" b="1" dirty="0" err="1" smtClean="0">
                <a:latin typeface="Century Gothic" pitchFamily="34" charset="0"/>
              </a:rPr>
              <a:t>dmd.getDatabaseProductName</a:t>
            </a:r>
            <a:r>
              <a:rPr lang="en-US" sz="2400" b="1" dirty="0" smtClean="0">
                <a:latin typeface="Century Gothic" pitchFamily="34" charset="0"/>
              </a:rPr>
              <a:t>();</a:t>
            </a:r>
          </a:p>
          <a:p>
            <a:pPr marL="0" indent="0">
              <a:buNone/>
            </a:pPr>
            <a:endParaRPr lang="en-US" sz="2400" b="1" dirty="0" smtClean="0">
              <a:latin typeface="Century Gothic" pitchFamily="34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entury Gothic" pitchFamily="34" charset="0"/>
              </a:rPr>
              <a:t>String </a:t>
            </a:r>
            <a:r>
              <a:rPr lang="en-US" sz="2400" b="1" dirty="0" err="1" smtClean="0">
                <a:latin typeface="Century Gothic" pitchFamily="34" charset="0"/>
              </a:rPr>
              <a:t>dbVersion</a:t>
            </a:r>
            <a:r>
              <a:rPr lang="en-US" sz="2400" b="1" dirty="0" smtClean="0">
                <a:latin typeface="Century Gothic" pitchFamily="34" charset="0"/>
              </a:rPr>
              <a:t> = </a:t>
            </a:r>
            <a:r>
              <a:rPr lang="en-US" sz="2400" b="1" dirty="0" err="1" smtClean="0">
                <a:latin typeface="Century Gothic" pitchFamily="34" charset="0"/>
              </a:rPr>
              <a:t>dmd.getDatabaseProductVersion</a:t>
            </a:r>
            <a:r>
              <a:rPr lang="en-US" sz="2400" b="1" dirty="0" smtClean="0">
                <a:latin typeface="Century Gothic" pitchFamily="34" charset="0"/>
              </a:rPr>
              <a:t>();</a:t>
            </a:r>
          </a:p>
          <a:p>
            <a:pPr marL="0" indent="0">
              <a:buNone/>
            </a:pPr>
            <a:endParaRPr lang="en-US" sz="2400" b="1" dirty="0" smtClean="0">
              <a:latin typeface="Century Gothic" pitchFamily="34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entury Gothic" pitchFamily="34" charset="0"/>
              </a:rPr>
              <a:t>String </a:t>
            </a:r>
            <a:r>
              <a:rPr lang="en-US" sz="2400" b="1" dirty="0" err="1" smtClean="0">
                <a:latin typeface="Century Gothic" pitchFamily="34" charset="0"/>
              </a:rPr>
              <a:t>driverName</a:t>
            </a:r>
            <a:r>
              <a:rPr lang="en-US" sz="2400" b="1" dirty="0" smtClean="0">
                <a:latin typeface="Century Gothic" pitchFamily="34" charset="0"/>
              </a:rPr>
              <a:t> = </a:t>
            </a:r>
            <a:r>
              <a:rPr lang="en-US" sz="2400" b="1" dirty="0" err="1" smtClean="0">
                <a:latin typeface="Century Gothic" pitchFamily="34" charset="0"/>
              </a:rPr>
              <a:t>dmd.getDriverName</a:t>
            </a:r>
            <a:r>
              <a:rPr lang="en-US" sz="2400" b="1" dirty="0" smtClean="0">
                <a:latin typeface="Century Gothic" pitchFamily="34" charset="0"/>
              </a:rPr>
              <a:t>();</a:t>
            </a:r>
          </a:p>
          <a:p>
            <a:pPr marL="0" indent="0">
              <a:buNone/>
            </a:pPr>
            <a:endParaRPr lang="en-US" sz="2400" b="1" dirty="0" smtClean="0">
              <a:latin typeface="Century Gothic" pitchFamily="34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entury Gothic" pitchFamily="34" charset="0"/>
              </a:rPr>
              <a:t>String </a:t>
            </a:r>
            <a:r>
              <a:rPr lang="en-US" sz="2400" b="1" dirty="0" err="1" smtClean="0">
                <a:latin typeface="Century Gothic" pitchFamily="34" charset="0"/>
              </a:rPr>
              <a:t>driverVersion</a:t>
            </a:r>
            <a:r>
              <a:rPr lang="en-US" sz="2400" b="1" dirty="0" smtClean="0">
                <a:latin typeface="Century Gothic" pitchFamily="34" charset="0"/>
              </a:rPr>
              <a:t> = </a:t>
            </a:r>
            <a:r>
              <a:rPr lang="en-US" sz="2400" b="1" dirty="0" err="1" smtClean="0">
                <a:latin typeface="Century Gothic" pitchFamily="34" charset="0"/>
              </a:rPr>
              <a:t>dmd.getDriverVersion</a:t>
            </a:r>
            <a:r>
              <a:rPr lang="en-US" sz="2400" b="1" dirty="0" smtClean="0">
                <a:latin typeface="Century Gothic" pitchFamily="34" charset="0"/>
              </a:rPr>
              <a:t>();</a:t>
            </a:r>
            <a:endParaRPr lang="en-US" sz="2400" b="1" dirty="0">
              <a:latin typeface="Century Gothic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5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JDBC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>
                <a:latin typeface="Century Gothic" pitchFamily="34" charset="0"/>
              </a:rPr>
              <a:t>ResultSet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rs</a:t>
            </a:r>
            <a:r>
              <a:rPr lang="en-US" b="1" dirty="0" smtClean="0">
                <a:latin typeface="Century Gothic" pitchFamily="34" charset="0"/>
              </a:rPr>
              <a:t> = </a:t>
            </a:r>
            <a:r>
              <a:rPr lang="en-US" b="1" dirty="0" err="1" smtClean="0">
                <a:latin typeface="Century Gothic" pitchFamily="34" charset="0"/>
              </a:rPr>
              <a:t>stmt.executeQuery</a:t>
            </a:r>
            <a:r>
              <a:rPr lang="en-US" b="1" dirty="0" smtClean="0">
                <a:latin typeface="Century Gothic" pitchFamily="34" charset="0"/>
              </a:rPr>
              <a:t>(</a:t>
            </a:r>
            <a:r>
              <a:rPr lang="en-US" b="1" dirty="0" err="1" smtClean="0">
                <a:latin typeface="Century Gothic" pitchFamily="34" charset="0"/>
              </a:rPr>
              <a:t>sql</a:t>
            </a:r>
            <a:r>
              <a:rPr lang="en-US" b="1" dirty="0" smtClean="0">
                <a:latin typeface="Century Gothic" pitchFamily="34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entury Gothic" pitchFamily="34" charset="0"/>
              </a:rPr>
              <a:t>While (</a:t>
            </a:r>
            <a:r>
              <a:rPr lang="en-US" b="1" dirty="0" err="1" smtClean="0">
                <a:latin typeface="Century Gothic" pitchFamily="34" charset="0"/>
              </a:rPr>
              <a:t>rs.next</a:t>
            </a:r>
            <a:r>
              <a:rPr lang="en-US" b="1" dirty="0" smtClean="0">
                <a:latin typeface="Century Gothic" pitchFamily="34" charset="0"/>
              </a:rPr>
              <a:t>())</a:t>
            </a:r>
          </a:p>
          <a:p>
            <a:pPr marL="0" indent="0">
              <a:buNone/>
            </a:pPr>
            <a:r>
              <a:rPr lang="en-US" b="1" dirty="0" smtClean="0">
                <a:latin typeface="Century Gothic" pitchFamily="34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entury Gothic" pitchFamily="34" charset="0"/>
              </a:rPr>
              <a:t>	//process the current row in </a:t>
            </a:r>
            <a:r>
              <a:rPr lang="en-US" b="1" dirty="0" err="1" smtClean="0">
                <a:latin typeface="Century Gothic" pitchFamily="34" charset="0"/>
              </a:rPr>
              <a:t>rs</a:t>
            </a:r>
            <a:r>
              <a:rPr lang="en-US" b="1" dirty="0" smtClean="0">
                <a:latin typeface="Century Gothic" pitchFamily="34" charset="0"/>
              </a:rPr>
              <a:t>…</a:t>
            </a:r>
          </a:p>
          <a:p>
            <a:pPr marL="0" indent="0">
              <a:buNone/>
            </a:pPr>
            <a:r>
              <a:rPr lang="en-US" b="1" dirty="0" smtClean="0">
                <a:latin typeface="Century Gothic" pitchFamily="34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entury Gothic" pitchFamily="34" charset="0"/>
              </a:rPr>
              <a:t>//done with the </a:t>
            </a:r>
            <a:r>
              <a:rPr lang="en-US" b="1" dirty="0" err="1" smtClean="0">
                <a:latin typeface="Century Gothic" pitchFamily="34" charset="0"/>
              </a:rPr>
              <a:t>ResultSet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rs</a:t>
            </a:r>
            <a:r>
              <a:rPr lang="en-US" b="1" dirty="0" smtClean="0">
                <a:latin typeface="Century Gothic" pitchFamily="34" charset="0"/>
              </a:rPr>
              <a:t>.</a:t>
            </a:r>
            <a:endParaRPr lang="en-US" b="1" dirty="0">
              <a:latin typeface="Century Gothic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ResultSet</a:t>
            </a:r>
            <a:r>
              <a:rPr lang="en-US" dirty="0" smtClean="0"/>
              <a:t>, get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‘</a:t>
            </a:r>
            <a:r>
              <a:rPr lang="en-US" dirty="0" err="1" smtClean="0"/>
              <a:t>ResultSet</a:t>
            </a:r>
            <a:r>
              <a:rPr lang="en-US" dirty="0" smtClean="0"/>
              <a:t>’ object lets you read the value of a column from its current row using one of the ‘</a:t>
            </a:r>
            <a:r>
              <a:rPr lang="en-US" dirty="0" err="1" smtClean="0"/>
              <a:t>getXXX</a:t>
            </a:r>
            <a:r>
              <a:rPr lang="en-US" dirty="0" smtClean="0"/>
              <a:t>()’ methods, where ‘XXX’ is the data type of the column.(e.g. ‘</a:t>
            </a:r>
            <a:r>
              <a:rPr lang="en-US" dirty="0" err="1" smtClean="0"/>
              <a:t>getInt</a:t>
            </a:r>
            <a:r>
              <a:rPr lang="en-US" dirty="0" smtClean="0"/>
              <a:t>()’, ‘</a:t>
            </a:r>
            <a:r>
              <a:rPr lang="en-US" dirty="0" err="1" smtClean="0"/>
              <a:t>getString</a:t>
            </a:r>
            <a:r>
              <a:rPr lang="en-US" dirty="0" smtClean="0"/>
              <a:t>()’)</a:t>
            </a:r>
          </a:p>
          <a:p>
            <a:r>
              <a:rPr lang="en-US" dirty="0" smtClean="0"/>
              <a:t>You must specify the index of column name in the ‘</a:t>
            </a:r>
            <a:r>
              <a:rPr lang="en-US" dirty="0" err="1" smtClean="0"/>
              <a:t>getXXX</a:t>
            </a:r>
            <a:r>
              <a:rPr lang="en-US" dirty="0" smtClean="0"/>
              <a:t>()’ method whose value you want to read.</a:t>
            </a:r>
          </a:p>
          <a:p>
            <a:pPr marL="0" indent="0">
              <a:buNone/>
            </a:pPr>
            <a:r>
              <a:rPr lang="en-US" b="1" dirty="0" err="1">
                <a:latin typeface="Century Gothic" pitchFamily="34" charset="0"/>
              </a:rPr>
              <a:t>i</a:t>
            </a:r>
            <a:r>
              <a:rPr lang="en-US" b="1" dirty="0" err="1" smtClean="0">
                <a:latin typeface="Century Gothic" pitchFamily="34" charset="0"/>
              </a:rPr>
              <a:t>nt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personID</a:t>
            </a:r>
            <a:r>
              <a:rPr lang="en-US" b="1" dirty="0" smtClean="0">
                <a:latin typeface="Century Gothic" pitchFamily="34" charset="0"/>
              </a:rPr>
              <a:t> = </a:t>
            </a:r>
            <a:r>
              <a:rPr lang="en-US" b="1" dirty="0" err="1" smtClean="0">
                <a:latin typeface="Century Gothic" pitchFamily="34" charset="0"/>
              </a:rPr>
              <a:t>rs.getInt</a:t>
            </a:r>
            <a:r>
              <a:rPr lang="en-US" b="1" dirty="0" smtClean="0">
                <a:latin typeface="Century Gothic" pitchFamily="34" charset="0"/>
              </a:rPr>
              <a:t>(“</a:t>
            </a:r>
            <a:r>
              <a:rPr lang="en-US" b="1" dirty="0" err="1" smtClean="0">
                <a:latin typeface="Century Gothic" pitchFamily="34" charset="0"/>
              </a:rPr>
              <a:t>person_id</a:t>
            </a:r>
            <a:r>
              <a:rPr lang="en-US" b="1" dirty="0" smtClean="0">
                <a:latin typeface="Century Gothic" pitchFamily="34" charset="0"/>
              </a:rPr>
              <a:t>”);</a:t>
            </a:r>
          </a:p>
          <a:p>
            <a:pPr marL="0" indent="0">
              <a:buNone/>
            </a:pPr>
            <a:r>
              <a:rPr lang="en-US" b="1" dirty="0" smtClean="0">
                <a:latin typeface="Century Gothic" pitchFamily="34" charset="0"/>
              </a:rPr>
              <a:t>String </a:t>
            </a:r>
            <a:r>
              <a:rPr lang="en-US" b="1" dirty="0" err="1" smtClean="0">
                <a:latin typeface="Century Gothic" pitchFamily="34" charset="0"/>
              </a:rPr>
              <a:t>firstName</a:t>
            </a:r>
            <a:r>
              <a:rPr lang="en-US" b="1" dirty="0" smtClean="0">
                <a:latin typeface="Century Gothic" pitchFamily="34" charset="0"/>
              </a:rPr>
              <a:t> = </a:t>
            </a:r>
            <a:r>
              <a:rPr lang="en-US" b="1" dirty="0" err="1" smtClean="0">
                <a:latin typeface="Century Gothic" pitchFamily="34" charset="0"/>
              </a:rPr>
              <a:t>rs.getString</a:t>
            </a:r>
            <a:r>
              <a:rPr lang="en-US" b="1" dirty="0" smtClean="0">
                <a:latin typeface="Century Gothic" pitchFamily="34" charset="0"/>
              </a:rPr>
              <a:t>(2);</a:t>
            </a:r>
            <a:endParaRPr lang="en-US" b="1" dirty="0">
              <a:latin typeface="Century Gothic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3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JDBC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latin typeface="Century Gothic" pitchFamily="34" charset="0"/>
              </a:rPr>
              <a:t>Connection conn =     get a Connection object …</a:t>
            </a:r>
          </a:p>
          <a:p>
            <a:pPr marL="0" indent="0">
              <a:buNone/>
            </a:pPr>
            <a:r>
              <a:rPr lang="en-US" dirty="0">
                <a:latin typeface="Century Gothic" pitchFamily="34" charset="0"/>
              </a:rPr>
              <a:t>Statement  </a:t>
            </a:r>
            <a:r>
              <a:rPr lang="en-US" dirty="0" err="1">
                <a:latin typeface="Century Gothic" pitchFamily="34" charset="0"/>
              </a:rPr>
              <a:t>stmt</a:t>
            </a:r>
            <a:r>
              <a:rPr lang="en-US" dirty="0">
                <a:latin typeface="Century Gothic" pitchFamily="34" charset="0"/>
              </a:rPr>
              <a:t> = </a:t>
            </a:r>
            <a:r>
              <a:rPr lang="en-US" dirty="0" err="1">
                <a:latin typeface="Century Gothic" pitchFamily="34" charset="0"/>
              </a:rPr>
              <a:t>conn.getStatement</a:t>
            </a:r>
            <a:r>
              <a:rPr lang="en-US" dirty="0">
                <a:latin typeface="Century Gothic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entury Gothic" pitchFamily="34" charset="0"/>
              </a:rPr>
              <a:t>String </a:t>
            </a:r>
            <a:r>
              <a:rPr lang="en-US" dirty="0" err="1">
                <a:latin typeface="Century Gothic" pitchFamily="34" charset="0"/>
              </a:rPr>
              <a:t>sql</a:t>
            </a:r>
            <a:r>
              <a:rPr lang="en-US" dirty="0">
                <a:latin typeface="Century Gothic" pitchFamily="34" charset="0"/>
              </a:rPr>
              <a:t> = “select </a:t>
            </a:r>
            <a:r>
              <a:rPr lang="en-US" dirty="0" err="1">
                <a:latin typeface="Century Gothic" pitchFamily="34" charset="0"/>
              </a:rPr>
              <a:t>person_id</a:t>
            </a:r>
            <a:r>
              <a:rPr lang="en-US" dirty="0">
                <a:latin typeface="Century Gothic" pitchFamily="34" charset="0"/>
              </a:rPr>
              <a:t>, </a:t>
            </a:r>
            <a:r>
              <a:rPr lang="en-US" dirty="0" err="1">
                <a:latin typeface="Century Gothic" pitchFamily="34" charset="0"/>
              </a:rPr>
              <a:t>first_name</a:t>
            </a:r>
            <a:r>
              <a:rPr lang="en-US" dirty="0">
                <a:latin typeface="Century Gothic" pitchFamily="34" charset="0"/>
              </a:rPr>
              <a:t>,”+</a:t>
            </a:r>
          </a:p>
          <a:p>
            <a:pPr marL="0" indent="0">
              <a:buNone/>
            </a:pPr>
            <a:r>
              <a:rPr lang="en-US" dirty="0">
                <a:latin typeface="Century Gothic" pitchFamily="34" charset="0"/>
              </a:rPr>
              <a:t>                        “</a:t>
            </a:r>
            <a:r>
              <a:rPr lang="en-US" dirty="0" err="1">
                <a:latin typeface="Century Gothic" pitchFamily="34" charset="0"/>
              </a:rPr>
              <a:t>last_name,dob,income</a:t>
            </a:r>
            <a:r>
              <a:rPr lang="en-US" dirty="0">
                <a:latin typeface="Century Gothic" pitchFamily="34" charset="0"/>
              </a:rPr>
              <a:t> from person”;</a:t>
            </a:r>
          </a:p>
          <a:p>
            <a:pPr marL="0" indent="0">
              <a:buNone/>
            </a:pPr>
            <a:r>
              <a:rPr lang="en-US" dirty="0" err="1">
                <a:latin typeface="Century Gothic" pitchFamily="34" charset="0"/>
              </a:rPr>
              <a:t>ResultSet</a:t>
            </a:r>
            <a:r>
              <a:rPr lang="en-US" dirty="0">
                <a:latin typeface="Century Gothic" pitchFamily="34" charset="0"/>
              </a:rPr>
              <a:t> </a:t>
            </a:r>
            <a:r>
              <a:rPr lang="en-US" dirty="0" err="1">
                <a:latin typeface="Century Gothic" pitchFamily="34" charset="0"/>
              </a:rPr>
              <a:t>rs</a:t>
            </a:r>
            <a:r>
              <a:rPr lang="en-US" dirty="0">
                <a:latin typeface="Century Gothic" pitchFamily="34" charset="0"/>
              </a:rPr>
              <a:t> = </a:t>
            </a:r>
            <a:r>
              <a:rPr lang="en-US" dirty="0" err="1">
                <a:latin typeface="Century Gothic" pitchFamily="34" charset="0"/>
              </a:rPr>
              <a:t>stmt.executeQuery</a:t>
            </a:r>
            <a:r>
              <a:rPr lang="en-US" dirty="0">
                <a:latin typeface="Century Gothic" pitchFamily="34" charset="0"/>
              </a:rPr>
              <a:t>(</a:t>
            </a:r>
            <a:r>
              <a:rPr lang="en-US" dirty="0" err="1">
                <a:latin typeface="Century Gothic" pitchFamily="34" charset="0"/>
              </a:rPr>
              <a:t>sql</a:t>
            </a:r>
            <a:r>
              <a:rPr lang="en-US" dirty="0">
                <a:latin typeface="Century Gothic" pitchFamily="34" charset="0"/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latin typeface="Century Gothic" pitchFamily="34" charset="0"/>
              </a:rPr>
              <a:t>while </a:t>
            </a:r>
            <a:r>
              <a:rPr lang="en-US" dirty="0">
                <a:latin typeface="Century Gothic" pitchFamily="34" charset="0"/>
              </a:rPr>
              <a:t>(</a:t>
            </a:r>
            <a:r>
              <a:rPr lang="en-US" dirty="0" err="1">
                <a:latin typeface="Century Gothic" pitchFamily="34" charset="0"/>
              </a:rPr>
              <a:t>rs.next</a:t>
            </a:r>
            <a:r>
              <a:rPr lang="en-US" dirty="0">
                <a:latin typeface="Century Gothic" pitchFamily="34" charset="0"/>
              </a:rPr>
              <a:t>())  {</a:t>
            </a:r>
          </a:p>
          <a:p>
            <a:pPr marL="0" indent="0">
              <a:buNone/>
            </a:pPr>
            <a:r>
              <a:rPr lang="en-US" dirty="0">
                <a:latin typeface="Century Gothic" pitchFamily="34" charset="0"/>
              </a:rPr>
              <a:t>	</a:t>
            </a:r>
            <a:r>
              <a:rPr lang="en-US" dirty="0" err="1">
                <a:latin typeface="Century Gothic" pitchFamily="34" charset="0"/>
              </a:rPr>
              <a:t>int</a:t>
            </a:r>
            <a:r>
              <a:rPr lang="en-US" dirty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personID</a:t>
            </a:r>
            <a:r>
              <a:rPr lang="en-US" dirty="0" smtClean="0">
                <a:latin typeface="Century Gothic" pitchFamily="34" charset="0"/>
              </a:rPr>
              <a:t>=</a:t>
            </a:r>
            <a:r>
              <a:rPr lang="en-US" dirty="0" err="1" smtClean="0">
                <a:latin typeface="Century Gothic" pitchFamily="34" charset="0"/>
              </a:rPr>
              <a:t>rs.getInt</a:t>
            </a:r>
            <a:r>
              <a:rPr lang="en-US" dirty="0" smtClean="0">
                <a:latin typeface="Century Gothic" pitchFamily="34" charset="0"/>
              </a:rPr>
              <a:t>(1);</a:t>
            </a:r>
            <a:endParaRPr lang="en-US" dirty="0">
              <a:latin typeface="Century Gothic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entury Gothic" pitchFamily="34" charset="0"/>
              </a:rPr>
              <a:t>	String </a:t>
            </a:r>
            <a:r>
              <a:rPr lang="en-US" dirty="0" err="1" smtClean="0">
                <a:latin typeface="Century Gothic" pitchFamily="34" charset="0"/>
              </a:rPr>
              <a:t>firstName</a:t>
            </a:r>
            <a:r>
              <a:rPr lang="en-US" dirty="0" smtClean="0">
                <a:latin typeface="Century Gothic" pitchFamily="34" charset="0"/>
              </a:rPr>
              <a:t>=</a:t>
            </a:r>
            <a:r>
              <a:rPr lang="en-US" dirty="0" err="1" smtClean="0">
                <a:latin typeface="Century Gothic" pitchFamily="34" charset="0"/>
              </a:rPr>
              <a:t>rs.getString</a:t>
            </a:r>
            <a:r>
              <a:rPr lang="en-US" dirty="0" smtClean="0">
                <a:latin typeface="Century Gothic" pitchFamily="34" charset="0"/>
              </a:rPr>
              <a:t>(2);</a:t>
            </a:r>
            <a:endParaRPr lang="en-US" dirty="0">
              <a:latin typeface="Century Gothic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entury Gothic" pitchFamily="34" charset="0"/>
              </a:rPr>
              <a:t>	String </a:t>
            </a:r>
            <a:r>
              <a:rPr lang="en-US" dirty="0" err="1">
                <a:latin typeface="Century Gothic" pitchFamily="34" charset="0"/>
              </a:rPr>
              <a:t>lastName</a:t>
            </a:r>
            <a:r>
              <a:rPr lang="en-US" dirty="0">
                <a:latin typeface="Century Gothic" pitchFamily="34" charset="0"/>
              </a:rPr>
              <a:t> = </a:t>
            </a:r>
            <a:r>
              <a:rPr lang="en-US" dirty="0" err="1" smtClean="0">
                <a:latin typeface="Century Gothic" pitchFamily="34" charset="0"/>
              </a:rPr>
              <a:t>rs.getString</a:t>
            </a:r>
            <a:r>
              <a:rPr lang="en-US" dirty="0" smtClean="0">
                <a:latin typeface="Century Gothic" pitchFamily="34" charset="0"/>
              </a:rPr>
              <a:t>(3);</a:t>
            </a:r>
            <a:endParaRPr lang="en-US" dirty="0">
              <a:latin typeface="Century Gothic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entury Gothic" pitchFamily="34" charset="0"/>
              </a:rPr>
              <a:t>	</a:t>
            </a:r>
            <a:r>
              <a:rPr lang="en-US" b="1" dirty="0" err="1">
                <a:latin typeface="Century Gothic" pitchFamily="34" charset="0"/>
              </a:rPr>
              <a:t>java.sql.Date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dirty="0">
                <a:latin typeface="Century Gothic" pitchFamily="34" charset="0"/>
              </a:rPr>
              <a:t>dob = </a:t>
            </a:r>
            <a:r>
              <a:rPr lang="en-US" dirty="0" err="1" smtClean="0">
                <a:latin typeface="Century Gothic" pitchFamily="34" charset="0"/>
              </a:rPr>
              <a:t>rs.getDate</a:t>
            </a:r>
            <a:r>
              <a:rPr lang="en-US" dirty="0" smtClean="0">
                <a:latin typeface="Century Gothic" pitchFamily="34" charset="0"/>
              </a:rPr>
              <a:t>(4);</a:t>
            </a:r>
            <a:endParaRPr lang="en-US" dirty="0">
              <a:latin typeface="Century Gothic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entury Gothic" pitchFamily="34" charset="0"/>
              </a:rPr>
              <a:t>	</a:t>
            </a:r>
            <a:r>
              <a:rPr lang="en-US" b="1" dirty="0">
                <a:latin typeface="Century Gothic" pitchFamily="34" charset="0"/>
              </a:rPr>
              <a:t>double </a:t>
            </a:r>
            <a:r>
              <a:rPr lang="en-US" dirty="0">
                <a:latin typeface="Century Gothic" pitchFamily="34" charset="0"/>
              </a:rPr>
              <a:t>income = </a:t>
            </a:r>
            <a:r>
              <a:rPr lang="en-US" dirty="0" err="1" smtClean="0">
                <a:latin typeface="Century Gothic" pitchFamily="34" charset="0"/>
              </a:rPr>
              <a:t>rs.getDouble</a:t>
            </a:r>
            <a:r>
              <a:rPr lang="en-US" dirty="0" smtClean="0">
                <a:latin typeface="Century Gothic" pitchFamily="34" charset="0"/>
              </a:rPr>
              <a:t>(5);</a:t>
            </a:r>
          </a:p>
          <a:p>
            <a:pPr marL="0" indent="0">
              <a:buNone/>
            </a:pPr>
            <a:r>
              <a:rPr lang="en-US" dirty="0">
                <a:latin typeface="Century Gothic" pitchFamily="34" charset="0"/>
              </a:rPr>
              <a:t>	//do something with the retrieved values from the cols.</a:t>
            </a:r>
          </a:p>
          <a:p>
            <a:pPr marL="0" indent="0">
              <a:buNone/>
            </a:pPr>
            <a:r>
              <a:rPr lang="en-US" dirty="0">
                <a:latin typeface="Century Gothic" pitchFamily="34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1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JDBC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close a ‘</a:t>
            </a:r>
            <a:r>
              <a:rPr lang="en-US" b="1" dirty="0" err="1" smtClean="0"/>
              <a:t>ResultSet</a:t>
            </a:r>
            <a:r>
              <a:rPr lang="en-US" dirty="0" smtClean="0"/>
              <a:t>’ object by calling its ‘</a:t>
            </a:r>
            <a:r>
              <a:rPr lang="en-US" b="1" dirty="0" smtClean="0"/>
              <a:t>close()</a:t>
            </a:r>
            <a:r>
              <a:rPr lang="en-US" dirty="0" smtClean="0"/>
              <a:t>’ method.</a:t>
            </a:r>
          </a:p>
          <a:p>
            <a:pPr marL="0" indent="0" algn="ctr">
              <a:buNone/>
            </a:pPr>
            <a:r>
              <a:rPr lang="en-US" b="1" dirty="0" err="1" smtClean="0">
                <a:latin typeface="Century Gothic" pitchFamily="34" charset="0"/>
              </a:rPr>
              <a:t>rs.close</a:t>
            </a:r>
            <a:r>
              <a:rPr lang="en-US" b="1" dirty="0" smtClean="0">
                <a:latin typeface="Century Gothic" pitchFamily="34" charset="0"/>
              </a:rPr>
              <a:t>();</a:t>
            </a:r>
          </a:p>
          <a:p>
            <a:r>
              <a:rPr lang="en-US" dirty="0" smtClean="0"/>
              <a:t>Closing the ‘</a:t>
            </a:r>
            <a:r>
              <a:rPr lang="en-US" b="1" dirty="0" err="1" smtClean="0"/>
              <a:t>ResultSet</a:t>
            </a:r>
            <a:r>
              <a:rPr lang="en-US" dirty="0" smtClean="0"/>
              <a:t>’ frees the resources associated with it.</a:t>
            </a:r>
          </a:p>
          <a:p>
            <a:r>
              <a:rPr lang="en-US" dirty="0" smtClean="0"/>
              <a:t>When the ‘</a:t>
            </a:r>
            <a:r>
              <a:rPr lang="en-US" b="1" dirty="0" smtClean="0"/>
              <a:t>Statement</a:t>
            </a:r>
            <a:r>
              <a:rPr lang="en-US" dirty="0" smtClean="0"/>
              <a:t>’ object that produces the ‘</a:t>
            </a:r>
            <a:r>
              <a:rPr lang="en-US" b="1" dirty="0" err="1" smtClean="0"/>
              <a:t>ResultSet</a:t>
            </a:r>
            <a:r>
              <a:rPr lang="en-US" dirty="0" smtClean="0"/>
              <a:t>’ object is closed, it automatically closes the ‘</a:t>
            </a:r>
            <a:r>
              <a:rPr lang="en-US" b="1" dirty="0" err="1" smtClean="0"/>
              <a:t>ResultSet</a:t>
            </a:r>
            <a:r>
              <a:rPr lang="en-US" dirty="0" smtClean="0"/>
              <a:t>’ object.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3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ResultSet</a:t>
            </a:r>
            <a:r>
              <a:rPr lang="en-US" dirty="0" smtClean="0"/>
              <a:t> Cursor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void </a:t>
            </a:r>
            <a:r>
              <a:rPr lang="en-US" b="1" dirty="0" err="1"/>
              <a:t>beforeFirst</a:t>
            </a:r>
            <a:r>
              <a:rPr lang="en-US" b="1" dirty="0"/>
              <a:t>() </a:t>
            </a:r>
            <a:endParaRPr lang="en-US" b="1" dirty="0" smtClean="0"/>
          </a:p>
          <a:p>
            <a:pPr lvl="1"/>
            <a:r>
              <a:rPr lang="en-US" dirty="0" smtClean="0"/>
              <a:t>Sets </a:t>
            </a:r>
            <a:r>
              <a:rPr lang="en-US" dirty="0"/>
              <a:t>the cursor just before the first row in the </a:t>
            </a:r>
            <a:r>
              <a:rPr lang="en-US" dirty="0" err="1"/>
              <a:t>ResultSet</a:t>
            </a:r>
            <a:r>
              <a:rPr lang="en-US" dirty="0"/>
              <a:t>.</a:t>
            </a:r>
          </a:p>
          <a:p>
            <a:r>
              <a:rPr lang="en-US" b="1" dirty="0"/>
              <a:t>void </a:t>
            </a:r>
            <a:r>
              <a:rPr lang="en-US" b="1" dirty="0" err="1"/>
              <a:t>afterLast</a:t>
            </a:r>
            <a:r>
              <a:rPr lang="en-US" b="1" dirty="0"/>
              <a:t>() </a:t>
            </a:r>
            <a:endParaRPr lang="en-US" b="1" dirty="0" smtClean="0"/>
          </a:p>
          <a:p>
            <a:pPr lvl="1"/>
            <a:r>
              <a:rPr lang="en-US" dirty="0" smtClean="0"/>
              <a:t>Sets </a:t>
            </a:r>
            <a:r>
              <a:rPr lang="en-US" dirty="0"/>
              <a:t>the cursor just after the last row of the </a:t>
            </a:r>
            <a:r>
              <a:rPr lang="en-US" dirty="0" err="1"/>
              <a:t>ResultSet</a:t>
            </a:r>
            <a:r>
              <a:rPr lang="en-US" dirty="0"/>
              <a:t>.</a:t>
            </a:r>
          </a:p>
          <a:p>
            <a:r>
              <a:rPr lang="en-US" b="1" dirty="0" err="1"/>
              <a:t>boolean</a:t>
            </a:r>
            <a:r>
              <a:rPr lang="en-US" b="1" dirty="0"/>
              <a:t> absolute(</a:t>
            </a:r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b="1" dirty="0" err="1"/>
              <a:t>rowNumber</a:t>
            </a:r>
            <a:r>
              <a:rPr lang="en-US" b="1" dirty="0"/>
              <a:t>) </a:t>
            </a:r>
            <a:endParaRPr lang="en-US" b="1" dirty="0" smtClean="0"/>
          </a:p>
          <a:p>
            <a:pPr lvl="1"/>
            <a:r>
              <a:rPr lang="en-US" dirty="0" smtClean="0"/>
              <a:t>Sets </a:t>
            </a:r>
            <a:r>
              <a:rPr lang="en-US" dirty="0"/>
              <a:t>the cursor to the requested row number absolutely.</a:t>
            </a:r>
          </a:p>
          <a:p>
            <a:r>
              <a:rPr lang="en-US" b="1" dirty="0" err="1"/>
              <a:t>boolean</a:t>
            </a:r>
            <a:r>
              <a:rPr lang="en-US" b="1" dirty="0"/>
              <a:t> relative(</a:t>
            </a:r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b="1" dirty="0" err="1"/>
              <a:t>rowNumber</a:t>
            </a:r>
            <a:r>
              <a:rPr lang="en-US" b="1" dirty="0"/>
              <a:t>) </a:t>
            </a:r>
            <a:endParaRPr lang="en-US" b="1" dirty="0" smtClean="0"/>
          </a:p>
          <a:p>
            <a:pPr lvl="1"/>
            <a:r>
              <a:rPr lang="en-US" dirty="0" smtClean="0"/>
              <a:t>Sets </a:t>
            </a:r>
            <a:r>
              <a:rPr lang="en-US" dirty="0"/>
              <a:t>the cursor to the requested row number relatively.</a:t>
            </a:r>
          </a:p>
          <a:p>
            <a:r>
              <a:rPr lang="en-US" b="1" dirty="0" err="1"/>
              <a:t>boolean</a:t>
            </a:r>
            <a:r>
              <a:rPr lang="en-US" b="1" dirty="0"/>
              <a:t> next() </a:t>
            </a:r>
            <a:endParaRPr lang="en-US" b="1" dirty="0" smtClean="0"/>
          </a:p>
          <a:p>
            <a:pPr lvl="1"/>
            <a:r>
              <a:rPr lang="en-US" dirty="0" smtClean="0"/>
              <a:t>Sets </a:t>
            </a:r>
            <a:r>
              <a:rPr lang="en-US" dirty="0"/>
              <a:t>the cursor to the next row of the </a:t>
            </a:r>
            <a:r>
              <a:rPr lang="en-US" dirty="0" err="1"/>
              <a:t>ResultSet</a:t>
            </a:r>
            <a:r>
              <a:rPr lang="en-US" dirty="0"/>
              <a:t>.</a:t>
            </a:r>
          </a:p>
          <a:p>
            <a:r>
              <a:rPr lang="en-US" b="1" dirty="0" err="1"/>
              <a:t>boolean</a:t>
            </a:r>
            <a:r>
              <a:rPr lang="en-US" b="1" dirty="0"/>
              <a:t> previous() </a:t>
            </a:r>
            <a:endParaRPr lang="en-US" b="1" dirty="0" smtClean="0"/>
          </a:p>
          <a:p>
            <a:pPr lvl="1"/>
            <a:r>
              <a:rPr lang="en-US" dirty="0" smtClean="0"/>
              <a:t>Sets </a:t>
            </a:r>
            <a:r>
              <a:rPr lang="en-US" dirty="0"/>
              <a:t>the cursor to the previous row of the </a:t>
            </a:r>
            <a:r>
              <a:rPr lang="en-US" dirty="0" err="1"/>
              <a:t>ResultSet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53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JDBC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interface ‘</a:t>
            </a:r>
            <a:r>
              <a:rPr lang="en-US" b="1" dirty="0" err="1" smtClean="0"/>
              <a:t>RowSet</a:t>
            </a:r>
            <a:r>
              <a:rPr lang="en-US" dirty="0" smtClean="0"/>
              <a:t>’ from the ‘</a:t>
            </a:r>
            <a:r>
              <a:rPr lang="en-US" b="1" dirty="0" smtClean="0"/>
              <a:t>javax.sql</a:t>
            </a:r>
            <a:r>
              <a:rPr lang="en-US" dirty="0" smtClean="0"/>
              <a:t>’ package is a wrapper for ‘</a:t>
            </a:r>
            <a:r>
              <a:rPr lang="en-US" b="1" dirty="0" err="1" smtClean="0"/>
              <a:t>ResultSet</a:t>
            </a:r>
            <a:r>
              <a:rPr lang="en-US" dirty="0" smtClean="0"/>
              <a:t>’ and inherits from the ‘</a:t>
            </a:r>
            <a:r>
              <a:rPr lang="en-US" b="1" dirty="0" err="1" smtClean="0"/>
              <a:t>ResultSet</a:t>
            </a:r>
            <a:r>
              <a:rPr lang="en-US" dirty="0" smtClean="0"/>
              <a:t>’ interface.</a:t>
            </a:r>
          </a:p>
          <a:p>
            <a:r>
              <a:rPr lang="en-US" dirty="0" smtClean="0"/>
              <a:t>A ‘</a:t>
            </a:r>
            <a:r>
              <a:rPr lang="en-US" b="1" dirty="0" err="1" smtClean="0"/>
              <a:t>RowSet</a:t>
            </a:r>
            <a:r>
              <a:rPr lang="en-US" dirty="0" smtClean="0"/>
              <a:t>’ allows for simpler JDBC programming. You need not deal directly with ‘</a:t>
            </a:r>
            <a:r>
              <a:rPr lang="en-US" b="1" dirty="0" smtClean="0"/>
              <a:t>Connection</a:t>
            </a:r>
            <a:r>
              <a:rPr lang="en-US" dirty="0" smtClean="0"/>
              <a:t>’ and ‘</a:t>
            </a:r>
            <a:r>
              <a:rPr lang="en-US" b="1" dirty="0" smtClean="0"/>
              <a:t>Statement</a:t>
            </a:r>
            <a:r>
              <a:rPr lang="en-US" dirty="0" smtClean="0"/>
              <a:t>’ objects, all you need to work with is the ‘</a:t>
            </a:r>
            <a:r>
              <a:rPr lang="en-US" b="1" dirty="0" err="1" smtClean="0"/>
              <a:t>RowSet</a:t>
            </a:r>
            <a:r>
              <a:rPr lang="en-US" dirty="0" smtClean="0"/>
              <a:t>’ object.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6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JDBC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‘</a:t>
            </a:r>
            <a:r>
              <a:rPr lang="en-US" b="1" dirty="0" err="1" smtClean="0"/>
              <a:t>javax.sql.RowSet</a:t>
            </a:r>
            <a:r>
              <a:rPr lang="en-US" dirty="0" smtClean="0"/>
              <a:t>’ package defines five interfaces which inherit from the ‘</a:t>
            </a:r>
            <a:r>
              <a:rPr lang="en-US" b="1" dirty="0" err="1" smtClean="0"/>
              <a:t>RowSet</a:t>
            </a:r>
            <a:r>
              <a:rPr lang="en-US" dirty="0" smtClean="0"/>
              <a:t>’ interface</a:t>
            </a:r>
          </a:p>
          <a:p>
            <a:r>
              <a:rPr lang="en-US" dirty="0" smtClean="0"/>
              <a:t>Therefore, all the methods of the ‘</a:t>
            </a:r>
            <a:r>
              <a:rPr lang="en-US" b="1" dirty="0" err="1" smtClean="0"/>
              <a:t>ResultSet</a:t>
            </a:r>
            <a:r>
              <a:rPr lang="en-US" dirty="0" smtClean="0"/>
              <a:t>’ interface are available in these five types of </a:t>
            </a:r>
            <a:r>
              <a:rPr lang="en-US" dirty="0" err="1" smtClean="0"/>
              <a:t>rowsets</a:t>
            </a:r>
            <a:r>
              <a:rPr lang="en-US" dirty="0"/>
              <a:t>.</a:t>
            </a:r>
            <a:r>
              <a:rPr lang="en-US" dirty="0" smtClean="0"/>
              <a:t> </a:t>
            </a:r>
          </a:p>
          <a:p>
            <a:r>
              <a:rPr lang="en-US" dirty="0" smtClean="0"/>
              <a:t>Typically, database vendors provide implementation classes for the five types of </a:t>
            </a:r>
            <a:r>
              <a:rPr lang="en-US" dirty="0" err="1" smtClean="0"/>
              <a:t>rowsets</a:t>
            </a:r>
            <a:r>
              <a:rPr lang="en-US" dirty="0" smtClean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02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JDBC</a:t>
            </a:r>
          </a:p>
          <a:p>
            <a:r>
              <a:rPr lang="en-US" dirty="0" smtClean="0"/>
              <a:t>Connection</a:t>
            </a:r>
          </a:p>
          <a:p>
            <a:r>
              <a:rPr lang="en-US" dirty="0" smtClean="0"/>
              <a:t>Statement</a:t>
            </a:r>
          </a:p>
          <a:p>
            <a:r>
              <a:rPr lang="en-US" dirty="0" err="1" smtClean="0"/>
              <a:t>ResultSet</a:t>
            </a:r>
            <a:endParaRPr lang="en-US" dirty="0" smtClean="0"/>
          </a:p>
          <a:p>
            <a:r>
              <a:rPr lang="en-US" dirty="0" smtClean="0"/>
              <a:t>Transaction</a:t>
            </a:r>
          </a:p>
          <a:p>
            <a:r>
              <a:rPr lang="en-US" dirty="0" err="1" smtClean="0"/>
              <a:t>RowSet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JDBC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five types of </a:t>
            </a:r>
            <a:r>
              <a:rPr lang="en-US" dirty="0" err="1" smtClean="0"/>
              <a:t>rowsets</a:t>
            </a:r>
            <a:r>
              <a:rPr lang="en-US" dirty="0" smtClean="0"/>
              <a:t> are: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err="1" smtClean="0"/>
              <a:t>JdbcRowSet</a:t>
            </a:r>
            <a:endParaRPr lang="en-US" b="1" dirty="0" smtClean="0"/>
          </a:p>
          <a:p>
            <a:r>
              <a:rPr lang="en-US" b="1" dirty="0" err="1" smtClean="0"/>
              <a:t>CachedRowSet</a:t>
            </a:r>
            <a:endParaRPr lang="en-US" b="1" dirty="0" smtClean="0"/>
          </a:p>
          <a:p>
            <a:r>
              <a:rPr lang="en-US" b="1" dirty="0" err="1" smtClean="0"/>
              <a:t>WebRowSet</a:t>
            </a:r>
            <a:endParaRPr lang="en-US" b="1" dirty="0" smtClean="0"/>
          </a:p>
          <a:p>
            <a:r>
              <a:rPr lang="en-US" b="1" dirty="0" err="1" smtClean="0"/>
              <a:t>FilteredRowSet</a:t>
            </a:r>
            <a:endParaRPr lang="en-US" b="1" dirty="0" smtClean="0"/>
          </a:p>
          <a:p>
            <a:r>
              <a:rPr lang="en-US" b="1" dirty="0" err="1" smtClean="0"/>
              <a:t>JoinRowSet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50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65" y="644848"/>
            <a:ext cx="7767783" cy="566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2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JDBC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latin typeface="Century Gothic" pitchFamily="34" charset="0"/>
              </a:rPr>
              <a:t>t</a:t>
            </a:r>
            <a:r>
              <a:rPr lang="en-US" sz="1800" b="1" dirty="0" smtClean="0">
                <a:latin typeface="Century Gothic" pitchFamily="34" charset="0"/>
              </a:rPr>
              <a:t>ry </a:t>
            </a:r>
          </a:p>
          <a:p>
            <a:pPr marL="0" indent="0">
              <a:buNone/>
            </a:pPr>
            <a:r>
              <a:rPr lang="en-US" sz="1800" b="1" dirty="0" smtClean="0">
                <a:latin typeface="Century Gothic" pitchFamily="34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 smtClean="0">
                <a:latin typeface="Century Gothic" pitchFamily="34" charset="0"/>
              </a:rPr>
              <a:t>    </a:t>
            </a:r>
            <a:r>
              <a:rPr lang="en-US" sz="1800" b="1" dirty="0" err="1" smtClean="0">
                <a:latin typeface="Century Gothic" pitchFamily="34" charset="0"/>
              </a:rPr>
              <a:t>RowSetFactory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rsf</a:t>
            </a:r>
            <a:r>
              <a:rPr lang="en-US" sz="1800" b="1" dirty="0" smtClean="0">
                <a:latin typeface="Century Gothic" pitchFamily="34" charset="0"/>
              </a:rPr>
              <a:t> = </a:t>
            </a:r>
            <a:r>
              <a:rPr lang="en-US" sz="1800" b="1" dirty="0" err="1" smtClean="0">
                <a:latin typeface="Century Gothic" pitchFamily="34" charset="0"/>
              </a:rPr>
              <a:t>RowSetProvider.newFactory</a:t>
            </a:r>
            <a:r>
              <a:rPr lang="en-US" sz="1800" b="1" dirty="0" smtClean="0">
                <a:latin typeface="Century Gothic" pitchFamily="34" charset="0"/>
              </a:rPr>
              <a:t>();</a:t>
            </a:r>
          </a:p>
          <a:p>
            <a:pPr marL="0" indent="0">
              <a:buNone/>
            </a:pPr>
            <a:endParaRPr lang="en-US" sz="1800" b="1" dirty="0">
              <a:latin typeface="Century Gothic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entury Gothic" pitchFamily="34" charset="0"/>
              </a:rPr>
              <a:t>    </a:t>
            </a:r>
            <a:r>
              <a:rPr lang="en-US" sz="1800" b="1" dirty="0" err="1" smtClean="0">
                <a:latin typeface="Century Gothic" pitchFamily="34" charset="0"/>
              </a:rPr>
              <a:t>JdbcRowSet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jrs</a:t>
            </a:r>
            <a:r>
              <a:rPr lang="en-US" sz="1800" b="1" dirty="0" smtClean="0">
                <a:latin typeface="Century Gothic" pitchFamily="34" charset="0"/>
              </a:rPr>
              <a:t> = </a:t>
            </a:r>
            <a:r>
              <a:rPr lang="en-US" sz="1800" b="1" dirty="0" err="1" smtClean="0">
                <a:latin typeface="Century Gothic" pitchFamily="34" charset="0"/>
              </a:rPr>
              <a:t>rsf.createJdbcRowSet</a:t>
            </a:r>
            <a:r>
              <a:rPr lang="en-US" sz="1800" b="1" dirty="0" smtClean="0">
                <a:latin typeface="Century Gothic" pitchFamily="34" charset="0"/>
              </a:rPr>
              <a:t>();</a:t>
            </a:r>
          </a:p>
          <a:p>
            <a:pPr marL="0" indent="0">
              <a:buNone/>
            </a:pPr>
            <a:endParaRPr lang="en-US" sz="1800" b="1" dirty="0">
              <a:latin typeface="Century Gothic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entury Gothic" pitchFamily="34" charset="0"/>
              </a:rPr>
              <a:t>    //… work with the </a:t>
            </a:r>
            <a:r>
              <a:rPr lang="en-US" sz="1800" b="1" dirty="0" err="1" smtClean="0">
                <a:latin typeface="Century Gothic" pitchFamily="34" charset="0"/>
              </a:rPr>
              <a:t>JdbcRowSet</a:t>
            </a:r>
            <a:r>
              <a:rPr lang="en-US" sz="1800" b="1" dirty="0" smtClean="0">
                <a:latin typeface="Century Gothic" pitchFamily="34" charset="0"/>
              </a:rPr>
              <a:t>…</a:t>
            </a:r>
          </a:p>
          <a:p>
            <a:pPr marL="0" indent="0">
              <a:buNone/>
            </a:pPr>
            <a:endParaRPr lang="en-US" sz="1800" b="1" dirty="0">
              <a:latin typeface="Century Gothic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entury Gothic" pitchFamily="34" charset="0"/>
              </a:rPr>
              <a:t>    }</a:t>
            </a:r>
          </a:p>
          <a:p>
            <a:pPr marL="0" indent="0">
              <a:buNone/>
            </a:pPr>
            <a:r>
              <a:rPr lang="en-US" sz="1800" b="1" dirty="0">
                <a:latin typeface="Century Gothic" pitchFamily="34" charset="0"/>
              </a:rPr>
              <a:t>c</a:t>
            </a:r>
            <a:r>
              <a:rPr lang="en-US" sz="1800" b="1" dirty="0" smtClean="0">
                <a:latin typeface="Century Gothic" pitchFamily="34" charset="0"/>
              </a:rPr>
              <a:t>atch (</a:t>
            </a:r>
            <a:r>
              <a:rPr lang="en-US" sz="1800" b="1" dirty="0" err="1" smtClean="0">
                <a:latin typeface="Century Gothic" pitchFamily="34" charset="0"/>
              </a:rPr>
              <a:t>SQLException</a:t>
            </a:r>
            <a:r>
              <a:rPr lang="en-US" sz="1800" b="1" dirty="0" smtClean="0">
                <a:latin typeface="Century Gothic" pitchFamily="34" charset="0"/>
              </a:rPr>
              <a:t> e)</a:t>
            </a:r>
          </a:p>
          <a:p>
            <a:pPr marL="0" indent="0">
              <a:buNone/>
            </a:pPr>
            <a:r>
              <a:rPr lang="en-US" sz="1800" b="1" dirty="0" smtClean="0">
                <a:latin typeface="Century Gothic" pitchFamily="34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>
                <a:latin typeface="Century Gothic" pitchFamily="34" charset="0"/>
              </a:rPr>
              <a:t> </a:t>
            </a:r>
            <a:r>
              <a:rPr lang="en-US" sz="1800" b="1" dirty="0" smtClean="0">
                <a:latin typeface="Century Gothic" pitchFamily="34" charset="0"/>
              </a:rPr>
              <a:t>   </a:t>
            </a:r>
            <a:r>
              <a:rPr lang="en-US" sz="1800" b="1" dirty="0" err="1" smtClean="0">
                <a:latin typeface="Century Gothic" pitchFamily="34" charset="0"/>
              </a:rPr>
              <a:t>e.printStackTrace</a:t>
            </a:r>
            <a:r>
              <a:rPr lang="en-US" sz="1800" b="1" dirty="0" smtClean="0">
                <a:latin typeface="Century Gothic" pitchFamily="34" charset="0"/>
              </a:rPr>
              <a:t>();</a:t>
            </a:r>
          </a:p>
          <a:p>
            <a:pPr marL="0" indent="0">
              <a:buNone/>
            </a:pPr>
            <a:r>
              <a:rPr lang="en-US" sz="1800" b="1" dirty="0">
                <a:latin typeface="Century Gothic" pitchFamily="34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91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JDBC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>
              <a:latin typeface="Century Gothic" pitchFamily="34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entury Gothic" pitchFamily="34" charset="0"/>
              </a:rPr>
              <a:t>RowSet</a:t>
            </a:r>
            <a:r>
              <a:rPr lang="en-US" b="1" dirty="0" smtClean="0">
                <a:latin typeface="Century Gothic" pitchFamily="34" charset="0"/>
              </a:rPr>
              <a:t>  </a:t>
            </a:r>
            <a:r>
              <a:rPr lang="en-US" b="1" dirty="0" err="1" smtClean="0">
                <a:latin typeface="Century Gothic" pitchFamily="34" charset="0"/>
              </a:rPr>
              <a:t>rs</a:t>
            </a:r>
            <a:r>
              <a:rPr lang="en-US" b="1" dirty="0" smtClean="0">
                <a:latin typeface="Century Gothic" pitchFamily="34" charset="0"/>
              </a:rPr>
              <a:t> = … get a </a:t>
            </a:r>
            <a:r>
              <a:rPr lang="en-US" b="1" dirty="0" err="1" smtClean="0">
                <a:latin typeface="Century Gothic" pitchFamily="34" charset="0"/>
              </a:rPr>
              <a:t>RowSet</a:t>
            </a:r>
            <a:r>
              <a:rPr lang="en-US" b="1" dirty="0" smtClean="0">
                <a:latin typeface="Century Gothic" pitchFamily="34" charset="0"/>
              </a:rPr>
              <a:t> object …</a:t>
            </a:r>
          </a:p>
          <a:p>
            <a:pPr marL="0" indent="0">
              <a:buNone/>
            </a:pPr>
            <a:endParaRPr lang="en-US" b="1" dirty="0" smtClean="0">
              <a:latin typeface="Century Gothic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entury Gothic" pitchFamily="34" charset="0"/>
              </a:rPr>
              <a:t>String </a:t>
            </a:r>
            <a:r>
              <a:rPr lang="en-US" b="1" dirty="0" err="1" smtClean="0">
                <a:latin typeface="Century Gothic" pitchFamily="34" charset="0"/>
              </a:rPr>
              <a:t>sql</a:t>
            </a:r>
            <a:r>
              <a:rPr lang="en-US" b="1" dirty="0" smtClean="0">
                <a:latin typeface="Century Gothic" pitchFamily="34" charset="0"/>
              </a:rPr>
              <a:t>=“select </a:t>
            </a:r>
            <a:r>
              <a:rPr lang="en-US" b="1" dirty="0" err="1" smtClean="0">
                <a:latin typeface="Century Gothic" pitchFamily="34" charset="0"/>
              </a:rPr>
              <a:t>person_id,first_name</a:t>
            </a:r>
            <a:r>
              <a:rPr lang="en-US" b="1" dirty="0" smtClean="0">
                <a:latin typeface="Century Gothic" pitchFamily="34" charset="0"/>
              </a:rPr>
              <a:t>”+</a:t>
            </a:r>
          </a:p>
          <a:p>
            <a:pPr marL="0" indent="0">
              <a:buNone/>
            </a:pP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smtClean="0">
                <a:latin typeface="Century Gothic" pitchFamily="34" charset="0"/>
              </a:rPr>
              <a:t>  “</a:t>
            </a:r>
            <a:r>
              <a:rPr lang="en-US" b="1" dirty="0" err="1" smtClean="0">
                <a:latin typeface="Century Gothic" pitchFamily="34" charset="0"/>
              </a:rPr>
              <a:t>last_name</a:t>
            </a:r>
            <a:r>
              <a:rPr lang="en-US" b="1" dirty="0" smtClean="0">
                <a:latin typeface="Century Gothic" pitchFamily="34" charset="0"/>
              </a:rPr>
              <a:t> from person”;</a:t>
            </a:r>
          </a:p>
          <a:p>
            <a:pPr marL="0" indent="0">
              <a:buNone/>
            </a:pPr>
            <a:endParaRPr lang="en-US" b="1" dirty="0" smtClean="0">
              <a:latin typeface="Century Gothic" pitchFamily="34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entury Gothic" pitchFamily="34" charset="0"/>
              </a:rPr>
              <a:t>rs.setCommand</a:t>
            </a:r>
            <a:r>
              <a:rPr lang="en-US" b="1" dirty="0" smtClean="0">
                <a:latin typeface="Century Gothic" pitchFamily="34" charset="0"/>
              </a:rPr>
              <a:t>(</a:t>
            </a:r>
            <a:r>
              <a:rPr lang="en-US" b="1" dirty="0" err="1" smtClean="0">
                <a:latin typeface="Century Gothic" pitchFamily="34" charset="0"/>
              </a:rPr>
              <a:t>sql</a:t>
            </a:r>
            <a:r>
              <a:rPr lang="en-US" b="1" dirty="0" smtClean="0">
                <a:latin typeface="Century Gothic" pitchFamily="34" charset="0"/>
              </a:rPr>
              <a:t>);</a:t>
            </a:r>
            <a:endParaRPr lang="en-US" b="1" dirty="0">
              <a:latin typeface="Century Gothic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4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JDBC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>
                <a:latin typeface="Century Gothic" pitchFamily="34" charset="0"/>
              </a:rPr>
              <a:t>RowSet</a:t>
            </a:r>
            <a:r>
              <a:rPr lang="en-US" b="1" dirty="0">
                <a:latin typeface="Century Gothic" pitchFamily="34" charset="0"/>
              </a:rPr>
              <a:t>  </a:t>
            </a:r>
            <a:r>
              <a:rPr lang="en-US" b="1" dirty="0" err="1">
                <a:latin typeface="Century Gothic" pitchFamily="34" charset="0"/>
              </a:rPr>
              <a:t>rs</a:t>
            </a:r>
            <a:r>
              <a:rPr lang="en-US" b="1" dirty="0">
                <a:latin typeface="Century Gothic" pitchFamily="34" charset="0"/>
              </a:rPr>
              <a:t> = … get a </a:t>
            </a:r>
            <a:r>
              <a:rPr lang="en-US" b="1" dirty="0" err="1">
                <a:latin typeface="Century Gothic" pitchFamily="34" charset="0"/>
              </a:rPr>
              <a:t>RowSet</a:t>
            </a:r>
            <a:r>
              <a:rPr lang="en-US" b="1" dirty="0">
                <a:latin typeface="Century Gothic" pitchFamily="34" charset="0"/>
              </a:rPr>
              <a:t> object …</a:t>
            </a:r>
          </a:p>
          <a:p>
            <a:pPr marL="0" indent="0">
              <a:buNone/>
            </a:pPr>
            <a:r>
              <a:rPr lang="en-US" b="1" dirty="0" smtClean="0">
                <a:latin typeface="Century Gothic" pitchFamily="34" charset="0"/>
              </a:rPr>
              <a:t>String </a:t>
            </a:r>
            <a:r>
              <a:rPr lang="en-US" b="1" dirty="0" err="1">
                <a:latin typeface="Century Gothic" pitchFamily="34" charset="0"/>
              </a:rPr>
              <a:t>sql</a:t>
            </a:r>
            <a:r>
              <a:rPr lang="en-US" b="1" dirty="0">
                <a:latin typeface="Century Gothic" pitchFamily="34" charset="0"/>
              </a:rPr>
              <a:t>=“select </a:t>
            </a:r>
            <a:r>
              <a:rPr lang="en-US" b="1" dirty="0" err="1">
                <a:latin typeface="Century Gothic" pitchFamily="34" charset="0"/>
              </a:rPr>
              <a:t>person_id,first_name</a:t>
            </a:r>
            <a:r>
              <a:rPr lang="en-US" b="1" dirty="0">
                <a:latin typeface="Century Gothic" pitchFamily="34" charset="0"/>
              </a:rPr>
              <a:t>”+</a:t>
            </a:r>
          </a:p>
          <a:p>
            <a:pPr marL="0" indent="0">
              <a:buNone/>
            </a:pPr>
            <a:r>
              <a:rPr lang="en-US" b="1" dirty="0">
                <a:latin typeface="Century Gothic" pitchFamily="34" charset="0"/>
              </a:rPr>
              <a:t>   “</a:t>
            </a:r>
            <a:r>
              <a:rPr lang="en-US" b="1" dirty="0" err="1">
                <a:latin typeface="Century Gothic" pitchFamily="34" charset="0"/>
              </a:rPr>
              <a:t>last_name</a:t>
            </a:r>
            <a:r>
              <a:rPr lang="en-US" b="1" dirty="0">
                <a:latin typeface="Century Gothic" pitchFamily="34" charset="0"/>
              </a:rPr>
              <a:t> from person</a:t>
            </a:r>
            <a:r>
              <a:rPr lang="en-US" b="1" dirty="0" smtClean="0">
                <a:latin typeface="Century Gothic" pitchFamily="34" charset="0"/>
              </a:rPr>
              <a:t>”+</a:t>
            </a:r>
          </a:p>
          <a:p>
            <a:pPr marL="0" indent="0">
              <a:buNone/>
            </a:pP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smtClean="0">
                <a:latin typeface="Century Gothic" pitchFamily="34" charset="0"/>
              </a:rPr>
              <a:t>   “where income between ? and ?”;</a:t>
            </a:r>
            <a:endParaRPr lang="en-US" b="1" dirty="0">
              <a:latin typeface="Century Gothic" pitchFamily="34" charset="0"/>
            </a:endParaRPr>
          </a:p>
          <a:p>
            <a:pPr marL="0" indent="0">
              <a:buNone/>
            </a:pPr>
            <a:r>
              <a:rPr lang="en-US" b="1" dirty="0" err="1">
                <a:latin typeface="Century Gothic" pitchFamily="34" charset="0"/>
              </a:rPr>
              <a:t>r</a:t>
            </a:r>
            <a:r>
              <a:rPr lang="en-US" b="1" dirty="0" err="1" smtClean="0">
                <a:latin typeface="Century Gothic" pitchFamily="34" charset="0"/>
              </a:rPr>
              <a:t>s.setDouble</a:t>
            </a:r>
            <a:r>
              <a:rPr lang="en-US" b="1" dirty="0" smtClean="0">
                <a:latin typeface="Century Gothic" pitchFamily="34" charset="0"/>
              </a:rPr>
              <a:t>(1,20000.0);</a:t>
            </a:r>
          </a:p>
          <a:p>
            <a:pPr marL="0" indent="0">
              <a:buNone/>
            </a:pPr>
            <a:r>
              <a:rPr lang="en-US" b="1" dirty="0" err="1">
                <a:latin typeface="Century Gothic" pitchFamily="34" charset="0"/>
              </a:rPr>
              <a:t>r</a:t>
            </a:r>
            <a:r>
              <a:rPr lang="en-US" b="1" dirty="0" err="1" smtClean="0">
                <a:latin typeface="Century Gothic" pitchFamily="34" charset="0"/>
              </a:rPr>
              <a:t>s.setDouble</a:t>
            </a:r>
            <a:r>
              <a:rPr lang="en-US" b="1" dirty="0" smtClean="0">
                <a:latin typeface="Century Gothic" pitchFamily="34" charset="0"/>
              </a:rPr>
              <a:t>(2,40000.0);</a:t>
            </a:r>
            <a:endParaRPr lang="en-US" b="1" dirty="0">
              <a:latin typeface="Century Gothic" pitchFamily="34" charset="0"/>
            </a:endParaRPr>
          </a:p>
          <a:p>
            <a:pPr marL="0" indent="0">
              <a:buNone/>
            </a:pPr>
            <a:r>
              <a:rPr lang="en-US" b="1" dirty="0" err="1">
                <a:latin typeface="Century Gothic" pitchFamily="34" charset="0"/>
              </a:rPr>
              <a:t>rs.setCommand</a:t>
            </a:r>
            <a:r>
              <a:rPr lang="en-US" b="1" dirty="0">
                <a:latin typeface="Century Gothic" pitchFamily="34" charset="0"/>
              </a:rPr>
              <a:t>(</a:t>
            </a:r>
            <a:r>
              <a:rPr lang="en-US" b="1" dirty="0" err="1">
                <a:latin typeface="Century Gothic" pitchFamily="34" charset="0"/>
              </a:rPr>
              <a:t>sql</a:t>
            </a:r>
            <a:r>
              <a:rPr lang="en-US" b="1" dirty="0">
                <a:latin typeface="Century Gothic" pitchFamily="34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entury Gothic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7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JDBC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‘</a:t>
            </a:r>
            <a:r>
              <a:rPr lang="en-US" b="1" dirty="0" err="1" smtClean="0"/>
              <a:t>RowSet</a:t>
            </a:r>
            <a:r>
              <a:rPr lang="en-US" dirty="0" smtClean="0"/>
              <a:t>’ inherits all cursor movement methods from the ‘</a:t>
            </a:r>
            <a:r>
              <a:rPr lang="en-US" b="1" dirty="0" err="1" smtClean="0"/>
              <a:t>ResultSet</a:t>
            </a:r>
            <a:r>
              <a:rPr lang="en-US" dirty="0" smtClean="0"/>
              <a:t>’ interface.</a:t>
            </a:r>
          </a:p>
          <a:p>
            <a:r>
              <a:rPr lang="en-US" dirty="0" smtClean="0"/>
              <a:t>By default, all ‘</a:t>
            </a:r>
            <a:r>
              <a:rPr lang="en-US" b="1" dirty="0" err="1" smtClean="0"/>
              <a:t>RowSet</a:t>
            </a:r>
            <a:r>
              <a:rPr lang="en-US" dirty="0" smtClean="0"/>
              <a:t>’ objects are bi-directional scrollable and updateable.</a:t>
            </a:r>
          </a:p>
          <a:p>
            <a:pPr marL="0" indent="0">
              <a:buNone/>
            </a:pPr>
            <a:r>
              <a:rPr lang="en-US" b="1" dirty="0" err="1" smtClean="0">
                <a:latin typeface="Century Gothic" pitchFamily="34" charset="0"/>
              </a:rPr>
              <a:t>rs.execute</a:t>
            </a:r>
            <a:r>
              <a:rPr lang="en-US" b="1" dirty="0" smtClean="0">
                <a:latin typeface="Century Gothic" pitchFamily="34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entury Gothic" pitchFamily="34" charset="0"/>
              </a:rPr>
              <a:t>w</a:t>
            </a:r>
            <a:r>
              <a:rPr lang="en-US" b="1" dirty="0" smtClean="0">
                <a:latin typeface="Century Gothic" pitchFamily="34" charset="0"/>
              </a:rPr>
              <a:t>hile (</a:t>
            </a:r>
            <a:r>
              <a:rPr lang="en-US" b="1" dirty="0" err="1" smtClean="0">
                <a:latin typeface="Century Gothic" pitchFamily="34" charset="0"/>
              </a:rPr>
              <a:t>rs.next</a:t>
            </a:r>
            <a:r>
              <a:rPr lang="en-US" b="1" dirty="0" smtClean="0">
                <a:latin typeface="Century Gothic" pitchFamily="34" charset="0"/>
              </a:rPr>
              <a:t>()) {</a:t>
            </a:r>
          </a:p>
          <a:p>
            <a:pPr marL="0" indent="0">
              <a:buNone/>
            </a:pP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smtClean="0">
                <a:latin typeface="Century Gothic" pitchFamily="34" charset="0"/>
              </a:rPr>
              <a:t>  </a:t>
            </a:r>
            <a:r>
              <a:rPr lang="en-US" b="1" dirty="0" err="1" smtClean="0">
                <a:latin typeface="Century Gothic" pitchFamily="34" charset="0"/>
              </a:rPr>
              <a:t>int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personID</a:t>
            </a:r>
            <a:r>
              <a:rPr lang="en-US" b="1" dirty="0" smtClean="0">
                <a:latin typeface="Century Gothic" pitchFamily="34" charset="0"/>
              </a:rPr>
              <a:t> = </a:t>
            </a:r>
            <a:r>
              <a:rPr lang="en-US" b="1" dirty="0" err="1" smtClean="0">
                <a:latin typeface="Century Gothic" pitchFamily="34" charset="0"/>
              </a:rPr>
              <a:t>rs.getInt</a:t>
            </a:r>
            <a:r>
              <a:rPr lang="en-US" b="1" dirty="0" smtClean="0">
                <a:latin typeface="Century Gothic" pitchFamily="34" charset="0"/>
              </a:rPr>
              <a:t>(“</a:t>
            </a:r>
            <a:r>
              <a:rPr lang="en-US" b="1" dirty="0" err="1" smtClean="0">
                <a:latin typeface="Century Gothic" pitchFamily="34" charset="0"/>
              </a:rPr>
              <a:t>person_id</a:t>
            </a:r>
            <a:r>
              <a:rPr lang="en-US" b="1" dirty="0" smtClean="0">
                <a:latin typeface="Century Gothic" pitchFamily="34" charset="0"/>
              </a:rPr>
              <a:t>”);</a:t>
            </a:r>
          </a:p>
          <a:p>
            <a:pPr marL="0" indent="0">
              <a:buNone/>
            </a:pP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smtClean="0">
                <a:latin typeface="Century Gothic" pitchFamily="34" charset="0"/>
              </a:rPr>
              <a:t>  String </a:t>
            </a:r>
            <a:r>
              <a:rPr lang="en-US" b="1" dirty="0" err="1" smtClean="0">
                <a:latin typeface="Century Gothic" pitchFamily="34" charset="0"/>
              </a:rPr>
              <a:t>firstname</a:t>
            </a:r>
            <a:r>
              <a:rPr lang="en-US" b="1" dirty="0" smtClean="0">
                <a:latin typeface="Century Gothic" pitchFamily="34" charset="0"/>
              </a:rPr>
              <a:t>=</a:t>
            </a:r>
            <a:r>
              <a:rPr lang="en-US" b="1" dirty="0" err="1" smtClean="0">
                <a:latin typeface="Century Gothic" pitchFamily="34" charset="0"/>
              </a:rPr>
              <a:t>rs.getString</a:t>
            </a:r>
            <a:r>
              <a:rPr lang="en-US" b="1" dirty="0" smtClean="0">
                <a:latin typeface="Century Gothic" pitchFamily="34" charset="0"/>
              </a:rPr>
              <a:t>(“</a:t>
            </a:r>
            <a:r>
              <a:rPr lang="en-US" b="1" dirty="0" err="1" smtClean="0">
                <a:latin typeface="Century Gothic" pitchFamily="34" charset="0"/>
              </a:rPr>
              <a:t>first_name</a:t>
            </a:r>
            <a:r>
              <a:rPr lang="en-US" b="1" dirty="0" smtClean="0">
                <a:latin typeface="Century Gothic" pitchFamily="34" charset="0"/>
              </a:rPr>
              <a:t>”);</a:t>
            </a:r>
          </a:p>
          <a:p>
            <a:pPr marL="0" indent="0">
              <a:buNone/>
            </a:pPr>
            <a:r>
              <a:rPr lang="en-US" b="1" dirty="0">
                <a:latin typeface="Century Gothic" pitchFamily="34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23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RowSet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916832"/>
            <a:ext cx="8767625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04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// </a:t>
            </a:r>
            <a:r>
              <a:rPr lang="en-US" dirty="0" smtClean="0"/>
              <a:t>Main.java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public class Main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   public static void main( String[] </a:t>
            </a:r>
            <a:r>
              <a:rPr lang="en-US" dirty="0" err="1"/>
              <a:t>args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   {</a:t>
            </a:r>
          </a:p>
          <a:p>
            <a:pPr marL="0" indent="0">
              <a:buNone/>
            </a:pPr>
            <a:r>
              <a:rPr lang="en-US" dirty="0"/>
              <a:t>   Student </a:t>
            </a:r>
            <a:r>
              <a:rPr lang="en-US" dirty="0" err="1"/>
              <a:t>student</a:t>
            </a:r>
            <a:r>
              <a:rPr lang="en-US" dirty="0"/>
              <a:t> = new Student( ... );</a:t>
            </a:r>
          </a:p>
          <a:p>
            <a:pPr marL="0" indent="0">
              <a:buNone/>
            </a:pPr>
            <a:r>
              <a:rPr lang="en-US" dirty="0"/>
              <a:t>   </a:t>
            </a:r>
            <a:r>
              <a:rPr lang="en-US" dirty="0" err="1"/>
              <a:t>StudentDAO</a:t>
            </a:r>
            <a:r>
              <a:rPr lang="en-US" dirty="0"/>
              <a:t> </a:t>
            </a:r>
            <a:r>
              <a:rPr lang="en-US" dirty="0" err="1"/>
              <a:t>studentDAO</a:t>
            </a:r>
            <a:r>
              <a:rPr lang="en-US" dirty="0"/>
              <a:t> = new </a:t>
            </a:r>
            <a:r>
              <a:rPr lang="en-US" dirty="0" smtClean="0"/>
              <a:t>OODBMSDAO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  </a:t>
            </a:r>
            <a:r>
              <a:rPr lang="en-US" dirty="0" err="1"/>
              <a:t>studentDAO.insertStudent</a:t>
            </a:r>
            <a:r>
              <a:rPr lang="en-US" dirty="0"/>
              <a:t>(student);</a:t>
            </a:r>
          </a:p>
          <a:p>
            <a:pPr marL="0" indent="0">
              <a:buNone/>
            </a:pPr>
            <a:r>
              <a:rPr lang="en-US" dirty="0"/>
              <a:t>  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86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StudentDAO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// RDBMSDAO.java </a:t>
            </a:r>
          </a:p>
          <a:p>
            <a:pPr marL="0" indent="0">
              <a:buNone/>
            </a:pPr>
            <a:r>
              <a:rPr lang="en-US" dirty="0"/>
              <a:t>public class RDBMSDAO implements </a:t>
            </a:r>
            <a:r>
              <a:rPr lang="en-US" dirty="0" err="1"/>
              <a:t>StudentDAO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                public void </a:t>
            </a:r>
            <a:r>
              <a:rPr lang="en-US" dirty="0" err="1"/>
              <a:t>insertStudent</a:t>
            </a:r>
            <a:r>
              <a:rPr lang="en-US" dirty="0"/>
              <a:t>( Student student){</a:t>
            </a:r>
          </a:p>
          <a:p>
            <a:pPr marL="0" indent="0">
              <a:buNone/>
            </a:pPr>
            <a:r>
              <a:rPr lang="en-US" dirty="0"/>
              <a:t>                               // </a:t>
            </a:r>
            <a:r>
              <a:rPr lang="en-US" dirty="0" err="1"/>
              <a:t>insertStudent</a:t>
            </a:r>
            <a:r>
              <a:rPr lang="en-US" dirty="0"/>
              <a:t> implementation</a:t>
            </a:r>
          </a:p>
          <a:p>
            <a:pPr marL="0" indent="0">
              <a:buNone/>
            </a:pPr>
            <a:r>
              <a:rPr lang="en-US" dirty="0"/>
              <a:t>               }</a:t>
            </a:r>
          </a:p>
          <a:p>
            <a:pPr marL="0" indent="0">
              <a:buNone/>
            </a:pPr>
            <a:r>
              <a:rPr lang="en-US" dirty="0"/>
              <a:t>                public Student </a:t>
            </a:r>
            <a:r>
              <a:rPr lang="en-US" dirty="0" err="1"/>
              <a:t>findStudent</a:t>
            </a:r>
            <a:r>
              <a:rPr lang="en-US" dirty="0"/>
              <a:t>( </a:t>
            </a:r>
            <a:r>
              <a:rPr lang="en-US" dirty="0" err="1"/>
              <a:t>int</a:t>
            </a:r>
            <a:r>
              <a:rPr lang="en-US" dirty="0"/>
              <a:t> id){</a:t>
            </a:r>
          </a:p>
          <a:p>
            <a:pPr marL="0" indent="0">
              <a:buNone/>
            </a:pPr>
            <a:r>
              <a:rPr lang="en-US" dirty="0"/>
              <a:t>                               // </a:t>
            </a:r>
            <a:r>
              <a:rPr lang="en-US" dirty="0" err="1"/>
              <a:t>findStudent</a:t>
            </a:r>
            <a:r>
              <a:rPr lang="en-US" dirty="0"/>
              <a:t> implementation</a:t>
            </a:r>
          </a:p>
          <a:p>
            <a:pPr marL="0" indent="0">
              <a:buNone/>
            </a:pPr>
            <a:r>
              <a:rPr lang="en-US" dirty="0"/>
              <a:t>                                return Student;</a:t>
            </a:r>
          </a:p>
          <a:p>
            <a:pPr marL="0" indent="0">
              <a:buNone/>
            </a:pPr>
            <a:r>
              <a:rPr lang="en-US" dirty="0"/>
              <a:t>               }</a:t>
            </a:r>
          </a:p>
          <a:p>
            <a:pPr marL="0" indent="0">
              <a:buNone/>
            </a:pPr>
            <a:r>
              <a:rPr lang="en-US" dirty="0"/>
              <a:t>                public void </a:t>
            </a:r>
            <a:r>
              <a:rPr lang="en-US" dirty="0" err="1"/>
              <a:t>deleteStudent</a:t>
            </a:r>
            <a:r>
              <a:rPr lang="en-US" dirty="0"/>
              <a:t>( </a:t>
            </a:r>
            <a:r>
              <a:rPr lang="en-US" dirty="0" err="1"/>
              <a:t>int</a:t>
            </a:r>
            <a:r>
              <a:rPr lang="en-US" dirty="0"/>
              <a:t> id) {</a:t>
            </a:r>
          </a:p>
          <a:p>
            <a:pPr marL="0" indent="0">
              <a:buNone/>
            </a:pPr>
            <a:r>
              <a:rPr lang="en-US" dirty="0"/>
              <a:t>                               // </a:t>
            </a:r>
            <a:r>
              <a:rPr lang="en-US" dirty="0" err="1"/>
              <a:t>deleteStudent</a:t>
            </a:r>
            <a:r>
              <a:rPr lang="en-US" dirty="0"/>
              <a:t> implementation</a:t>
            </a:r>
          </a:p>
          <a:p>
            <a:pPr marL="0" indent="0">
              <a:buNone/>
            </a:pPr>
            <a:r>
              <a:rPr lang="en-US" dirty="0"/>
              <a:t>               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89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DAO and Generic DAO patterns</a:t>
            </a:r>
          </a:p>
          <a:p>
            <a:r>
              <a:rPr lang="en-US" dirty="0" err="1" smtClean="0"/>
              <a:t>JDBC+Spring</a:t>
            </a:r>
            <a:r>
              <a:rPr lang="en-US" dirty="0" smtClean="0"/>
              <a:t>	</a:t>
            </a:r>
          </a:p>
          <a:p>
            <a:pPr lvl="1"/>
            <a:r>
              <a:rPr lang="en-US" dirty="0" err="1" smtClean="0"/>
              <a:t>DataSource</a:t>
            </a:r>
            <a:r>
              <a:rPr lang="en-US" dirty="0" smtClean="0"/>
              <a:t>, </a:t>
            </a:r>
            <a:r>
              <a:rPr lang="en-US" dirty="0" err="1" smtClean="0"/>
              <a:t>RowMapper</a:t>
            </a:r>
            <a:r>
              <a:rPr lang="en-US" dirty="0" smtClean="0"/>
              <a:t>, </a:t>
            </a:r>
            <a:r>
              <a:rPr lang="en-US" dirty="0" err="1" smtClean="0"/>
              <a:t>JdbcTemplate</a:t>
            </a:r>
            <a:r>
              <a:rPr lang="en-US" dirty="0" smtClean="0"/>
              <a:t>, …</a:t>
            </a:r>
          </a:p>
          <a:p>
            <a:r>
              <a:rPr lang="en-US" dirty="0" smtClean="0"/>
              <a:t>ORM</a:t>
            </a:r>
            <a:endParaRPr lang="en-US" dirty="0"/>
          </a:p>
          <a:p>
            <a:pPr lvl="1"/>
            <a:r>
              <a:rPr lang="en-US" dirty="0"/>
              <a:t>Hibernate</a:t>
            </a:r>
          </a:p>
          <a:p>
            <a:r>
              <a:rPr lang="en-US" dirty="0" smtClean="0"/>
              <a:t>CQRS Pattern</a:t>
            </a:r>
          </a:p>
          <a:p>
            <a:r>
              <a:rPr lang="en-US" dirty="0" smtClean="0"/>
              <a:t>Separate reporting </a:t>
            </a:r>
            <a:r>
              <a:rPr lang="en-US" dirty="0" err="1" smtClean="0"/>
              <a:t>db</a:t>
            </a:r>
            <a:endParaRPr lang="en-US" dirty="0" smtClean="0"/>
          </a:p>
          <a:p>
            <a:pPr lvl="1"/>
            <a:r>
              <a:rPr lang="en-US" dirty="0" err="1" smtClean="0"/>
              <a:t>Datawarehousing</a:t>
            </a:r>
            <a:endParaRPr lang="en-US" dirty="0" smtClean="0"/>
          </a:p>
          <a:p>
            <a:r>
              <a:rPr lang="en-US" dirty="0" err="1" smtClean="0"/>
              <a:t>NoSQL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7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JDBC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JDBC API provides a standard database – independent interface to interact with RDMSs.</a:t>
            </a:r>
          </a:p>
          <a:p>
            <a:r>
              <a:rPr lang="en-US" dirty="0" smtClean="0"/>
              <a:t>Typically, you use the JDBC API to connect to a database, query the data, and/or update data.</a:t>
            </a:r>
          </a:p>
          <a:p>
            <a:r>
              <a:rPr lang="en-US" dirty="0"/>
              <a:t>Using JDBC API relieves you of the effort to learn specific syntaxes for different databases.</a:t>
            </a:r>
          </a:p>
          <a:p>
            <a:r>
              <a:rPr lang="en-US" dirty="0"/>
              <a:t>Using JDBC API you write a query using standard SQL and the Java API processes the result in a database-independent manner.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91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2052" name="Picture 4" descr="C:\Users\Zahra\Desktop\the-end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0000" y="1390650"/>
            <a:ext cx="6604000" cy="4076700"/>
          </a:xfrm>
          <a:prstGeom prst="rect">
            <a:avLst/>
          </a:prstGeom>
          <a:noFill/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6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JDBC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collection of implementation classes that is supplied by a vendor to interact with a specific database is called a ‘</a:t>
            </a:r>
            <a:r>
              <a:rPr lang="en-US" b="1" dirty="0" smtClean="0"/>
              <a:t>JDBC driver</a:t>
            </a:r>
            <a:r>
              <a:rPr lang="en-US" dirty="0" smtClean="0"/>
              <a:t>’.</a:t>
            </a:r>
          </a:p>
          <a:p>
            <a:r>
              <a:rPr lang="en-US" dirty="0" smtClean="0"/>
              <a:t>The ‘JDBC driver’ is used to connect to the RDMS.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6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Architecture of JDBC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776747"/>
            <a:ext cx="4785890" cy="4748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14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11899" y="1190357"/>
            <a:ext cx="8680581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0000"/>
                </a:solidFill>
                <a:latin typeface="Consolas"/>
              </a:rPr>
              <a:t>Class.</a:t>
            </a:r>
            <a:r>
              <a:rPr lang="en-US" sz="2400" i="1" dirty="0" err="1" smtClean="0">
                <a:solidFill>
                  <a:srgbClr val="000000"/>
                </a:solidFill>
                <a:latin typeface="Consolas"/>
              </a:rPr>
              <a:t>forName</a:t>
            </a:r>
            <a:r>
              <a:rPr lang="en-US" sz="24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2400" i="1" dirty="0" smtClean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2400" i="1" dirty="0" err="1" smtClean="0">
                <a:solidFill>
                  <a:srgbClr val="2A00FF"/>
                </a:solidFill>
                <a:latin typeface="Consolas"/>
              </a:rPr>
              <a:t>com.mysql.jdbc.Driver</a:t>
            </a:r>
            <a:r>
              <a:rPr lang="en-US" sz="2400" i="1" dirty="0" smtClean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2400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String SQL = </a:t>
            </a:r>
            <a:r>
              <a:rPr lang="en-US" sz="2400" dirty="0" smtClean="0">
                <a:solidFill>
                  <a:srgbClr val="2A00FF"/>
                </a:solidFill>
                <a:latin typeface="Consolas"/>
              </a:rPr>
              <a:t>"SELECT * FROM classes"</a:t>
            </a:r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2400" b="1" dirty="0" smtClean="0">
                <a:solidFill>
                  <a:srgbClr val="7F0055"/>
                </a:solidFill>
                <a:latin typeface="Consolas"/>
              </a:rPr>
              <a:t>try</a:t>
            </a:r>
            <a:r>
              <a:rPr lang="en-US" sz="2400" b="1" dirty="0" smtClean="0">
                <a:solidFill>
                  <a:srgbClr val="000000"/>
                </a:solidFill>
                <a:latin typeface="Consolas"/>
              </a:rPr>
              <a:t> (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    Connection conn =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</a:rPr>
              <a:t>DriverManager.</a:t>
            </a:r>
            <a:r>
              <a:rPr lang="en-US" sz="2400" i="1" dirty="0" err="1" smtClean="0">
                <a:solidFill>
                  <a:srgbClr val="000000"/>
                </a:solidFill>
                <a:latin typeface="Consolas"/>
              </a:rPr>
              <a:t>getConnection</a:t>
            </a:r>
            <a:r>
              <a:rPr lang="en-US" sz="2400" i="1" dirty="0" smtClean="0">
                <a:solidFill>
                  <a:srgbClr val="000000"/>
                </a:solidFill>
                <a:latin typeface="Consolas"/>
              </a:rPr>
              <a:t>(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2400" dirty="0" smtClean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2400" dirty="0" err="1" smtClean="0">
                <a:solidFill>
                  <a:srgbClr val="2A00FF"/>
                </a:solidFill>
                <a:latin typeface="Consolas"/>
              </a:rPr>
              <a:t>jdbc:mysql</a:t>
            </a:r>
            <a:r>
              <a:rPr lang="en-US" sz="2400" dirty="0" smtClean="0">
                <a:solidFill>
                  <a:srgbClr val="2A00FF"/>
                </a:solidFill>
                <a:latin typeface="Consolas"/>
              </a:rPr>
              <a:t>://</a:t>
            </a:r>
            <a:r>
              <a:rPr lang="en-US" sz="2400" dirty="0" err="1" smtClean="0">
                <a:solidFill>
                  <a:srgbClr val="2A00FF"/>
                </a:solidFill>
                <a:latin typeface="Consolas"/>
              </a:rPr>
              <a:t>localhost</a:t>
            </a:r>
            <a:r>
              <a:rPr lang="en-US" sz="2400" dirty="0" smtClean="0">
                <a:solidFill>
                  <a:srgbClr val="2A00FF"/>
                </a:solidFill>
                <a:latin typeface="Consolas"/>
              </a:rPr>
              <a:t>/cse3330a"</a:t>
            </a:r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, 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2400" dirty="0" smtClean="0">
                <a:solidFill>
                  <a:srgbClr val="2A00FF"/>
                </a:solidFill>
                <a:latin typeface="Consolas"/>
              </a:rPr>
              <a:t>"root"</a:t>
            </a:r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2400" dirty="0" smtClean="0">
                <a:solidFill>
                  <a:srgbClr val="2A00FF"/>
                </a:solidFill>
                <a:latin typeface="Consolas"/>
              </a:rPr>
              <a:t>"aSecret123"</a:t>
            </a:r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    Statement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</a:rPr>
              <a:t>stmt</a:t>
            </a:r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</a:rPr>
              <a:t>conn.createStatement</a:t>
            </a:r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</a:rPr>
              <a:t>ResultSet</a:t>
            </a:r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</a:rPr>
              <a:t>rs</a:t>
            </a:r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</a:rPr>
              <a:t>stmt.executeQuery</a:t>
            </a:r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(SQL)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    ) {</a:t>
            </a:r>
          </a:p>
          <a:p>
            <a:endParaRPr lang="en-US" sz="2400" dirty="0" smtClean="0">
              <a:latin typeface="Consolas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</a:rPr>
              <a:t>while</a:t>
            </a:r>
            <a:r>
              <a:rPr lang="en-US" sz="24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2400" b="1" dirty="0" err="1" smtClean="0">
                <a:solidFill>
                  <a:srgbClr val="000000"/>
                </a:solidFill>
                <a:latin typeface="Consolas"/>
              </a:rPr>
              <a:t>rs.next</a:t>
            </a:r>
            <a:r>
              <a:rPr lang="en-US" sz="2400" b="1" dirty="0" smtClean="0">
                <a:solidFill>
                  <a:srgbClr val="000000"/>
                </a:solidFill>
                <a:latin typeface="Consolas"/>
              </a:rPr>
              <a:t>()) {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2400" i="1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sz="24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2400" i="1" dirty="0" err="1" smtClean="0">
                <a:solidFill>
                  <a:srgbClr val="000000"/>
                </a:solidFill>
                <a:latin typeface="Consolas"/>
              </a:rPr>
              <a:t>rs.getString</a:t>
            </a:r>
            <a:r>
              <a:rPr lang="en-US" sz="24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2400" i="1" dirty="0" smtClean="0">
                <a:solidFill>
                  <a:srgbClr val="2A00FF"/>
                </a:solidFill>
                <a:latin typeface="Consolas"/>
              </a:rPr>
              <a:t>"prof"</a:t>
            </a:r>
            <a:r>
              <a:rPr lang="en-US" sz="2400" i="1" dirty="0" smtClean="0">
                <a:solidFill>
                  <a:srgbClr val="000000"/>
                </a:solidFill>
                <a:latin typeface="Consolas"/>
              </a:rPr>
              <a:t>));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  }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2400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US" dirty="0" smtClean="0"/>
              <a:t>JDBC Example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JAVACUP.ir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921067" y="2276872"/>
            <a:ext cx="1994749" cy="432048"/>
          </a:xfrm>
          <a:prstGeom prst="roundRect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827584" y="3429000"/>
            <a:ext cx="1994749" cy="432048"/>
          </a:xfrm>
          <a:prstGeom prst="roundRect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827584" y="3861048"/>
            <a:ext cx="1994749" cy="432048"/>
          </a:xfrm>
          <a:prstGeom prst="roundRect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51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JDBC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To connect to a database: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Obtain the JDBC driver class files and add them to the CLASSPATH environment variable.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Register the JDBC driver with the ‘</a:t>
            </a:r>
            <a:r>
              <a:rPr lang="en-US" dirty="0" err="1" smtClean="0"/>
              <a:t>DriverManager</a:t>
            </a:r>
            <a:r>
              <a:rPr lang="en-US" dirty="0" smtClean="0"/>
              <a:t>’.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Construct a connection URL.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the static ‘</a:t>
            </a:r>
            <a:r>
              <a:rPr lang="en-US" dirty="0" err="1" smtClean="0"/>
              <a:t>getConnection</a:t>
            </a:r>
            <a:r>
              <a:rPr lang="en-US" dirty="0" smtClean="0"/>
              <a:t>()’ method of ‘</a:t>
            </a:r>
            <a:r>
              <a:rPr lang="en-US" dirty="0" err="1" smtClean="0"/>
              <a:t>DriverManager</a:t>
            </a:r>
            <a:r>
              <a:rPr lang="en-US" dirty="0" smtClean="0"/>
              <a:t>’ to establish a connection.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58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JDBC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To connect to our APACHE DERBY database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// </a:t>
            </a:r>
            <a:r>
              <a:rPr lang="en-US" b="1" dirty="0"/>
              <a:t>Register the JDBC </a:t>
            </a:r>
            <a:r>
              <a:rPr lang="en-US" b="1" dirty="0" smtClean="0"/>
              <a:t>driver class</a:t>
            </a:r>
            <a:endParaRPr lang="en-US" b="1" dirty="0"/>
          </a:p>
          <a:p>
            <a:pPr marL="0" indent="0">
              <a:buNone/>
            </a:pPr>
            <a:r>
              <a:rPr lang="en-US" dirty="0" smtClean="0"/>
              <a:t>String driver="</a:t>
            </a:r>
            <a:r>
              <a:rPr lang="en-US" dirty="0" err="1"/>
              <a:t>org.apache.derby.jdbc.EmbeddedDriver</a:t>
            </a:r>
            <a:r>
              <a:rPr lang="en-US" dirty="0"/>
              <a:t>";</a:t>
            </a:r>
          </a:p>
          <a:p>
            <a:pPr marL="0" indent="0">
              <a:buNone/>
            </a:pPr>
            <a:r>
              <a:rPr lang="en-US" dirty="0" err="1" smtClean="0"/>
              <a:t>Class.forName</a:t>
            </a:r>
            <a:r>
              <a:rPr lang="en-US" dirty="0" smtClean="0"/>
              <a:t>(driver</a:t>
            </a:r>
            <a:r>
              <a:rPr lang="en-US" dirty="0"/>
              <a:t>); </a:t>
            </a:r>
          </a:p>
          <a:p>
            <a:pPr marL="0" indent="0">
              <a:buNone/>
            </a:pPr>
            <a:r>
              <a:rPr lang="en-US" dirty="0" smtClean="0"/>
              <a:t>// </a:t>
            </a:r>
            <a:r>
              <a:rPr lang="en-US" b="1" dirty="0" smtClean="0"/>
              <a:t>set up the </a:t>
            </a:r>
            <a:r>
              <a:rPr lang="en-US" b="1" dirty="0"/>
              <a:t>database name  </a:t>
            </a:r>
          </a:p>
          <a:p>
            <a:pPr marL="0" indent="0">
              <a:buNone/>
            </a:pPr>
            <a:r>
              <a:rPr lang="en-US" dirty="0" smtClean="0"/>
              <a:t>String </a:t>
            </a:r>
            <a:r>
              <a:rPr lang="en-US" dirty="0" err="1"/>
              <a:t>dbName</a:t>
            </a:r>
            <a:r>
              <a:rPr lang="en-US" dirty="0"/>
              <a:t>="</a:t>
            </a:r>
            <a:r>
              <a:rPr lang="en-US" dirty="0" err="1"/>
              <a:t>jdbcDemoDB</a:t>
            </a:r>
            <a:r>
              <a:rPr lang="en-US" dirty="0"/>
              <a:t>";</a:t>
            </a:r>
          </a:p>
          <a:p>
            <a:pPr marL="0" indent="0">
              <a:buNone/>
            </a:pPr>
            <a:r>
              <a:rPr lang="en-US" dirty="0" smtClean="0"/>
              <a:t>// </a:t>
            </a:r>
            <a:r>
              <a:rPr lang="en-US" b="1" dirty="0"/>
              <a:t>define the Derby connection URL to use </a:t>
            </a:r>
          </a:p>
          <a:p>
            <a:pPr marL="0" indent="0">
              <a:buNone/>
            </a:pPr>
            <a:r>
              <a:rPr lang="en-US" dirty="0" smtClean="0"/>
              <a:t>String </a:t>
            </a:r>
            <a:r>
              <a:rPr lang="en-US" dirty="0" err="1"/>
              <a:t>connectionURL</a:t>
            </a:r>
            <a:r>
              <a:rPr lang="en-US" dirty="0"/>
              <a:t> = "</a:t>
            </a:r>
            <a:r>
              <a:rPr lang="en-US" dirty="0" err="1"/>
              <a:t>jdbc:derby</a:t>
            </a:r>
            <a:r>
              <a:rPr lang="en-US" dirty="0"/>
              <a:t>:" + </a:t>
            </a:r>
            <a:r>
              <a:rPr lang="en-US" dirty="0" err="1"/>
              <a:t>dbName</a:t>
            </a:r>
            <a:r>
              <a:rPr lang="en-US" dirty="0"/>
              <a:t> + ";create=true</a:t>
            </a:r>
            <a:r>
              <a:rPr lang="en-US" dirty="0" smtClean="0"/>
              <a:t>";</a:t>
            </a:r>
          </a:p>
          <a:p>
            <a:pPr marL="0" indent="0">
              <a:buNone/>
            </a:pPr>
            <a:r>
              <a:rPr lang="en-US" dirty="0" smtClean="0"/>
              <a:t>//  </a:t>
            </a:r>
            <a:r>
              <a:rPr lang="en-US" b="1" dirty="0" smtClean="0"/>
              <a:t>establish the connection to the database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conn </a:t>
            </a:r>
            <a:r>
              <a:rPr lang="en-US" dirty="0"/>
              <a:t>= </a:t>
            </a:r>
            <a:r>
              <a:rPr lang="en-US" dirty="0" err="1"/>
              <a:t>DriverManager.getConnection</a:t>
            </a:r>
            <a:r>
              <a:rPr lang="en-US" dirty="0"/>
              <a:t>(</a:t>
            </a:r>
            <a:r>
              <a:rPr lang="en-US" dirty="0" err="1"/>
              <a:t>connectionURL</a:t>
            </a:r>
            <a:r>
              <a:rPr lang="en-US" dirty="0" smtClean="0"/>
              <a:t>);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9826-FF00-49CE-8954-38A6372D440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JAVACUP.ir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Contents redistribution is allowed if JAVACUP is noted as the source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97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1434</TotalTime>
  <Words>2097</Words>
  <Application>Microsoft Office PowerPoint</Application>
  <PresentationFormat>On-screen Show (4:3)</PresentationFormat>
  <Paragraphs>410</Paragraphs>
  <Slides>40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Flow</vt:lpstr>
      <vt:lpstr>An Introduction to Java Programming</vt:lpstr>
      <vt:lpstr>PowerPoint Presentation</vt:lpstr>
      <vt:lpstr>Agenda</vt:lpstr>
      <vt:lpstr>JDBC</vt:lpstr>
      <vt:lpstr>JDBC</vt:lpstr>
      <vt:lpstr>The Architecture of JDBC</vt:lpstr>
      <vt:lpstr>JDBC Example</vt:lpstr>
      <vt:lpstr>JDBC</vt:lpstr>
      <vt:lpstr>JDBC</vt:lpstr>
      <vt:lpstr>JDBC</vt:lpstr>
      <vt:lpstr>JDBC</vt:lpstr>
      <vt:lpstr>Statements</vt:lpstr>
      <vt:lpstr>JDBC</vt:lpstr>
      <vt:lpstr>JDBC</vt:lpstr>
      <vt:lpstr>‘Statement’ interface </vt:lpstr>
      <vt:lpstr>JDBC</vt:lpstr>
      <vt:lpstr>JDBC</vt:lpstr>
      <vt:lpstr>PreparedStatements</vt:lpstr>
      <vt:lpstr>Prepared Statements, Parameters</vt:lpstr>
      <vt:lpstr>ResultSet</vt:lpstr>
      <vt:lpstr>JDBC</vt:lpstr>
      <vt:lpstr>JDBC</vt:lpstr>
      <vt:lpstr>JDBC</vt:lpstr>
      <vt:lpstr>ResultSet, get methods</vt:lpstr>
      <vt:lpstr>JDBC</vt:lpstr>
      <vt:lpstr>JDBC</vt:lpstr>
      <vt:lpstr>ResultSet Cursor Methods</vt:lpstr>
      <vt:lpstr>JDBC</vt:lpstr>
      <vt:lpstr>JDBC</vt:lpstr>
      <vt:lpstr>JDBC</vt:lpstr>
      <vt:lpstr>PowerPoint Presentation</vt:lpstr>
      <vt:lpstr>JDBC</vt:lpstr>
      <vt:lpstr>JDBC</vt:lpstr>
      <vt:lpstr>JDBC</vt:lpstr>
      <vt:lpstr>JDBC</vt:lpstr>
      <vt:lpstr>RowSet Example</vt:lpstr>
      <vt:lpstr>DAO</vt:lpstr>
      <vt:lpstr>StudentDAO</vt:lpstr>
      <vt:lpstr>Further Readings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Programming in Java</dc:title>
  <dc:creator>userh</dc:creator>
  <cp:lastModifiedBy>sadegh</cp:lastModifiedBy>
  <cp:revision>802</cp:revision>
  <dcterms:created xsi:type="dcterms:W3CDTF">2010-10-08T10:52:50Z</dcterms:created>
  <dcterms:modified xsi:type="dcterms:W3CDTF">2013-12-10T08:44:01Z</dcterms:modified>
</cp:coreProperties>
</file>